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Raleway ExtraBold"/>
      <p:bold r:id="rId38"/>
      <p:boldItalic r:id="rId39"/>
    </p:embeddedFont>
    <p:embeddedFont>
      <p:font typeface="Proxima Nova"/>
      <p:regular r:id="rId40"/>
      <p:bold r:id="rId41"/>
      <p:italic r:id="rId42"/>
      <p:boldItalic r:id="rId43"/>
    </p:embeddedFont>
    <p:embeddedFont>
      <p:font typeface="Raleway Black"/>
      <p:bold r:id="rId44"/>
      <p:boldItalic r:id="rId45"/>
    </p:embeddedFont>
    <p:embeddedFont>
      <p:font typeface="Raleway Medium"/>
      <p:regular r:id="rId46"/>
      <p:bold r:id="rId47"/>
      <p:italic r:id="rId48"/>
      <p:boldItalic r:id="rId49"/>
    </p:embeddedFont>
    <p:embeddedFont>
      <p:font typeface="Lexend"/>
      <p:regular r:id="rId50"/>
      <p:bold r:id="rId51"/>
    </p:embeddedFont>
    <p:embeddedFont>
      <p:font typeface="PT Sans"/>
      <p:regular r:id="rId52"/>
      <p:bold r:id="rId53"/>
      <p:italic r:id="rId54"/>
      <p:boldItalic r:id="rId55"/>
    </p:embeddedFont>
    <p:embeddedFont>
      <p:font typeface="Open Sans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regular.fntdata"/><Relationship Id="rId42" Type="http://schemas.openxmlformats.org/officeDocument/2006/relationships/font" Target="fonts/ProximaNova-italic.fntdata"/><Relationship Id="rId41" Type="http://schemas.openxmlformats.org/officeDocument/2006/relationships/font" Target="fonts/ProximaNova-bold.fntdata"/><Relationship Id="rId44" Type="http://schemas.openxmlformats.org/officeDocument/2006/relationships/font" Target="fonts/RalewayBlack-bold.fntdata"/><Relationship Id="rId43" Type="http://schemas.openxmlformats.org/officeDocument/2006/relationships/font" Target="fonts/ProximaNova-boldItalic.fntdata"/><Relationship Id="rId46" Type="http://schemas.openxmlformats.org/officeDocument/2006/relationships/font" Target="fonts/RalewayMedium-regular.fntdata"/><Relationship Id="rId45" Type="http://schemas.openxmlformats.org/officeDocument/2006/relationships/font" Target="fonts/RalewayBlack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Medium-italic.fntdata"/><Relationship Id="rId47" Type="http://schemas.openxmlformats.org/officeDocument/2006/relationships/font" Target="fonts/RalewayMedium-bold.fntdata"/><Relationship Id="rId49" Type="http://schemas.openxmlformats.org/officeDocument/2006/relationships/font" Target="fonts/Raleway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Raleway-bold.fntdata"/><Relationship Id="rId34" Type="http://schemas.openxmlformats.org/officeDocument/2006/relationships/font" Target="fonts/Raleway-regular.fntdata"/><Relationship Id="rId37" Type="http://schemas.openxmlformats.org/officeDocument/2006/relationships/font" Target="fonts/Raleway-boldItalic.fntdata"/><Relationship Id="rId36" Type="http://schemas.openxmlformats.org/officeDocument/2006/relationships/font" Target="fonts/Raleway-italic.fntdata"/><Relationship Id="rId39" Type="http://schemas.openxmlformats.org/officeDocument/2006/relationships/font" Target="fonts/RalewayExtraBold-boldItalic.fntdata"/><Relationship Id="rId38" Type="http://schemas.openxmlformats.org/officeDocument/2006/relationships/font" Target="fonts/RalewayExtraBo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exend-bold.fntdata"/><Relationship Id="rId50" Type="http://schemas.openxmlformats.org/officeDocument/2006/relationships/font" Target="fonts/Lexend-regular.fntdata"/><Relationship Id="rId53" Type="http://schemas.openxmlformats.org/officeDocument/2006/relationships/font" Target="fonts/PTSans-bold.fntdata"/><Relationship Id="rId52" Type="http://schemas.openxmlformats.org/officeDocument/2006/relationships/font" Target="fonts/PTSans-regular.fntdata"/><Relationship Id="rId11" Type="http://schemas.openxmlformats.org/officeDocument/2006/relationships/slide" Target="slides/slide6.xml"/><Relationship Id="rId55" Type="http://schemas.openxmlformats.org/officeDocument/2006/relationships/font" Target="fonts/PTSans-boldItalic.fntdata"/><Relationship Id="rId10" Type="http://schemas.openxmlformats.org/officeDocument/2006/relationships/slide" Target="slides/slide5.xml"/><Relationship Id="rId54" Type="http://schemas.openxmlformats.org/officeDocument/2006/relationships/font" Target="fonts/PTSans-italic.fntdata"/><Relationship Id="rId13" Type="http://schemas.openxmlformats.org/officeDocument/2006/relationships/slide" Target="slides/slide8.xml"/><Relationship Id="rId57" Type="http://schemas.openxmlformats.org/officeDocument/2006/relationships/font" Target="fonts/OpenSans-bold.fntdata"/><Relationship Id="rId12" Type="http://schemas.openxmlformats.org/officeDocument/2006/relationships/slide" Target="slides/slide7.xml"/><Relationship Id="rId56" Type="http://schemas.openxmlformats.org/officeDocument/2006/relationships/font" Target="fonts/OpenSans-regular.fntdata"/><Relationship Id="rId15" Type="http://schemas.openxmlformats.org/officeDocument/2006/relationships/slide" Target="slides/slide10.xml"/><Relationship Id="rId59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58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19f4046f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19f4046f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1a3238b1e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1a3238b1e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PERFECT poropopopò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236f90b440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236f90b440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1a3238b1e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1a3238b1e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1a8bdc587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1a8bdc587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350cd58a44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350cd58a4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350cd58a44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350cd58a44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34c822304e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34c822304e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353a41b656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353a41b656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353a41b6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353a41b6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350cd58a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3350cd58a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a8de5fd8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1a8de5fd8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350cd58a44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3350cd58a44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334d10b7bc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334d10b7bc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334d10b7bc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334d10b7bc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34d10b7bc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334d10b7bc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3350cd58a44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3350cd58a44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334d10b7bc7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334d10b7bc7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500">
                <a:solidFill>
                  <a:srgbClr val="0E1D35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the unweighted average consistently delivers the best overall performance in both scenarios.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2af970abe6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2af970abe6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334d10b7bc7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334d10b7bc7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319f4046f3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319f4046f3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19f4046f3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19f4046f3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23c612574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23c612574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236f90b4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236f90b4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236f90b440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236f90b440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9f4046f3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19f4046f3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2309c65508_3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2309c65508_3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34c822304e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34c822304e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506650"/>
            <a:ext cx="6651600" cy="156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449750"/>
            <a:ext cx="3926400" cy="4146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hasCustomPrompt="1" type="title"/>
          </p:nvPr>
        </p:nvSpPr>
        <p:spPr>
          <a:xfrm>
            <a:off x="2617600" y="2118550"/>
            <a:ext cx="3908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/>
          <p:nvPr>
            <p:ph idx="1" type="subTitle"/>
          </p:nvPr>
        </p:nvSpPr>
        <p:spPr>
          <a:xfrm>
            <a:off x="2817525" y="3212000"/>
            <a:ext cx="3509100" cy="4173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2" type="title"/>
          </p:nvPr>
        </p:nvSpPr>
        <p:spPr>
          <a:xfrm>
            <a:off x="720000" y="1615673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hasCustomPrompt="1" idx="3" type="title"/>
          </p:nvPr>
        </p:nvSpPr>
        <p:spPr>
          <a:xfrm>
            <a:off x="4572000" y="1615673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hasCustomPrompt="1" idx="4" type="title"/>
          </p:nvPr>
        </p:nvSpPr>
        <p:spPr>
          <a:xfrm>
            <a:off x="720000" y="2706036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hasCustomPrompt="1" idx="5" type="title"/>
          </p:nvPr>
        </p:nvSpPr>
        <p:spPr>
          <a:xfrm>
            <a:off x="4572000" y="2706036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6" type="title"/>
          </p:nvPr>
        </p:nvSpPr>
        <p:spPr>
          <a:xfrm>
            <a:off x="720000" y="3796398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7" type="title"/>
          </p:nvPr>
        </p:nvSpPr>
        <p:spPr>
          <a:xfrm>
            <a:off x="4572000" y="3796398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607100" y="1762373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8" type="subTitle"/>
          </p:nvPr>
        </p:nvSpPr>
        <p:spPr>
          <a:xfrm>
            <a:off x="1607100" y="2852736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9" type="subTitle"/>
          </p:nvPr>
        </p:nvSpPr>
        <p:spPr>
          <a:xfrm>
            <a:off x="1607100" y="3943098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3" type="subTitle"/>
          </p:nvPr>
        </p:nvSpPr>
        <p:spPr>
          <a:xfrm>
            <a:off x="5459100" y="1762373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4" type="subTitle"/>
          </p:nvPr>
        </p:nvSpPr>
        <p:spPr>
          <a:xfrm>
            <a:off x="5459100" y="2852736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5" type="subTitle"/>
          </p:nvPr>
        </p:nvSpPr>
        <p:spPr>
          <a:xfrm>
            <a:off x="5459100" y="3943098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92" name="Google Shape;92;p13"/>
          <p:cNvGrpSpPr/>
          <p:nvPr/>
        </p:nvGrpSpPr>
        <p:grpSpPr>
          <a:xfrm>
            <a:off x="8424000" y="-4125"/>
            <a:ext cx="720300" cy="5143600"/>
            <a:chOff x="8424000" y="-4125"/>
            <a:chExt cx="720300" cy="5143600"/>
          </a:xfrm>
        </p:grpSpPr>
        <p:grpSp>
          <p:nvGrpSpPr>
            <p:cNvPr id="93" name="Google Shape;93;p13"/>
            <p:cNvGrpSpPr/>
            <p:nvPr/>
          </p:nvGrpSpPr>
          <p:grpSpPr>
            <a:xfrm>
              <a:off x="8584500" y="-4125"/>
              <a:ext cx="559800" cy="5143600"/>
              <a:chOff x="8584500" y="-4125"/>
              <a:chExt cx="559800" cy="5143600"/>
            </a:xfrm>
          </p:grpSpPr>
          <p:sp>
            <p:nvSpPr>
              <p:cNvPr id="94" name="Google Shape;94;p13"/>
              <p:cNvSpPr/>
              <p:nvPr/>
            </p:nvSpPr>
            <p:spPr>
              <a:xfrm>
                <a:off x="8584500" y="-4125"/>
                <a:ext cx="559800" cy="171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8584500" y="1710575"/>
                <a:ext cx="559800" cy="1714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8584500" y="3424975"/>
                <a:ext cx="559800" cy="1714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97" name="Google Shape;97;p13"/>
            <p:cNvSpPr/>
            <p:nvPr/>
          </p:nvSpPr>
          <p:spPr>
            <a:xfrm rot="5400000">
              <a:off x="5934900" y="2489132"/>
              <a:ext cx="5138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8" name="Google Shape;98;p13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3718663" y="959100"/>
            <a:ext cx="2872500" cy="10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" type="subTitle"/>
          </p:nvPr>
        </p:nvSpPr>
        <p:spPr>
          <a:xfrm>
            <a:off x="3718675" y="2167200"/>
            <a:ext cx="4142400" cy="20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grpSp>
        <p:nvGrpSpPr>
          <p:cNvPr id="102" name="Google Shape;102;p14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03" name="Google Shape;103;p14"/>
            <p:cNvSpPr/>
            <p:nvPr/>
          </p:nvSpPr>
          <p:spPr>
            <a:xfrm flipH="1" rot="10800000">
              <a:off x="0" y="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 flipH="1" rot="10800000">
              <a:off x="8430775" y="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 flipH="1" rot="10800000">
              <a:off x="8430775" y="8571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 flipH="1" rot="10800000">
              <a:off x="8430775" y="42864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 flipH="1" rot="10800000">
              <a:off x="7717675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 flipH="1" rot="10800000">
              <a:off x="0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6261775" y="538900"/>
            <a:ext cx="2169000" cy="9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6261775" y="1491281"/>
            <a:ext cx="21690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15"/>
          <p:cNvSpPr/>
          <p:nvPr>
            <p:ph idx="2" type="pic"/>
          </p:nvPr>
        </p:nvSpPr>
        <p:spPr>
          <a:xfrm>
            <a:off x="713225" y="554676"/>
            <a:ext cx="2801100" cy="40494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5"/>
          <p:cNvSpPr/>
          <p:nvPr>
            <p:ph idx="3" type="pic"/>
          </p:nvPr>
        </p:nvSpPr>
        <p:spPr>
          <a:xfrm>
            <a:off x="3671775" y="539500"/>
            <a:ext cx="2304300" cy="22857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15"/>
          <p:cNvSpPr/>
          <p:nvPr>
            <p:ph idx="4" type="pic"/>
          </p:nvPr>
        </p:nvSpPr>
        <p:spPr>
          <a:xfrm>
            <a:off x="3671775" y="2953775"/>
            <a:ext cx="4740300" cy="1650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5" name="Google Shape;115;p15"/>
          <p:cNvGrpSpPr/>
          <p:nvPr/>
        </p:nvGrpSpPr>
        <p:grpSpPr>
          <a:xfrm>
            <a:off x="0" y="0"/>
            <a:ext cx="713100" cy="5143500"/>
            <a:chOff x="0" y="0"/>
            <a:chExt cx="713100" cy="5143500"/>
          </a:xfrm>
        </p:grpSpPr>
        <p:sp>
          <p:nvSpPr>
            <p:cNvPr id="116" name="Google Shape;116;p15"/>
            <p:cNvSpPr/>
            <p:nvPr/>
          </p:nvSpPr>
          <p:spPr>
            <a:xfrm flipH="1" rot="10800000">
              <a:off x="0" y="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 flipH="1" rot="10800000">
              <a:off x="0" y="8571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 flipH="1" rot="10800000">
              <a:off x="0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9" name="Google Shape;119;p15"/>
          <p:cNvSpPr/>
          <p:nvPr/>
        </p:nvSpPr>
        <p:spPr>
          <a:xfrm flipH="1" rot="10800000">
            <a:off x="8430775" y="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626177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type="title"/>
          </p:nvPr>
        </p:nvSpPr>
        <p:spPr>
          <a:xfrm>
            <a:off x="713225" y="539504"/>
            <a:ext cx="419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713225" y="1237654"/>
            <a:ext cx="4195500" cy="30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24" name="Google Shape;124;p16"/>
          <p:cNvGrpSpPr/>
          <p:nvPr/>
        </p:nvGrpSpPr>
        <p:grpSpPr>
          <a:xfrm>
            <a:off x="0" y="4662000"/>
            <a:ext cx="9144000" cy="481500"/>
            <a:chOff x="0" y="4662000"/>
            <a:chExt cx="9144000" cy="481500"/>
          </a:xfrm>
        </p:grpSpPr>
        <p:sp>
          <p:nvSpPr>
            <p:cNvPr id="125" name="Google Shape;125;p16"/>
            <p:cNvSpPr/>
            <p:nvPr/>
          </p:nvSpPr>
          <p:spPr>
            <a:xfrm>
              <a:off x="0" y="4983000"/>
              <a:ext cx="9144000" cy="160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0" y="4822500"/>
              <a:ext cx="9144000" cy="16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0" y="4662000"/>
              <a:ext cx="9144000" cy="16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28" name="Google Shape;128;p16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idx="1" type="subTitle"/>
          </p:nvPr>
        </p:nvSpPr>
        <p:spPr>
          <a:xfrm>
            <a:off x="713225" y="2785400"/>
            <a:ext cx="2369700" cy="18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idx="2" type="subTitle"/>
          </p:nvPr>
        </p:nvSpPr>
        <p:spPr>
          <a:xfrm>
            <a:off x="3231361" y="2785400"/>
            <a:ext cx="2369700" cy="18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3" type="subTitle"/>
          </p:nvPr>
        </p:nvSpPr>
        <p:spPr>
          <a:xfrm>
            <a:off x="5749496" y="2785400"/>
            <a:ext cx="2369700" cy="18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4" type="subTitle"/>
          </p:nvPr>
        </p:nvSpPr>
        <p:spPr>
          <a:xfrm>
            <a:off x="713225" y="2202125"/>
            <a:ext cx="23697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5" name="Google Shape;135;p17"/>
          <p:cNvSpPr txBox="1"/>
          <p:nvPr>
            <p:ph idx="5" type="subTitle"/>
          </p:nvPr>
        </p:nvSpPr>
        <p:spPr>
          <a:xfrm>
            <a:off x="3231357" y="2202125"/>
            <a:ext cx="23697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6" name="Google Shape;136;p17"/>
          <p:cNvSpPr txBox="1"/>
          <p:nvPr>
            <p:ph idx="6" type="subTitle"/>
          </p:nvPr>
        </p:nvSpPr>
        <p:spPr>
          <a:xfrm>
            <a:off x="5749488" y="2202125"/>
            <a:ext cx="23697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37" name="Google Shape;137;p17"/>
          <p:cNvGrpSpPr/>
          <p:nvPr/>
        </p:nvGrpSpPr>
        <p:grpSpPr>
          <a:xfrm>
            <a:off x="8795925" y="2411700"/>
            <a:ext cx="364500" cy="2731800"/>
            <a:chOff x="8795925" y="2411700"/>
            <a:chExt cx="364500" cy="2731800"/>
          </a:xfrm>
        </p:grpSpPr>
        <p:sp>
          <p:nvSpPr>
            <p:cNvPr id="138" name="Google Shape;138;p17"/>
            <p:cNvSpPr/>
            <p:nvPr/>
          </p:nvSpPr>
          <p:spPr>
            <a:xfrm flipH="1" rot="10800000">
              <a:off x="8795925" y="4286400"/>
              <a:ext cx="3645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 flipH="1" rot="10800000">
              <a:off x="8795925" y="3429300"/>
              <a:ext cx="3645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0" name="Google Shape;140;p17"/>
            <p:cNvSpPr/>
            <p:nvPr/>
          </p:nvSpPr>
          <p:spPr>
            <a:xfrm flipH="1" rot="10800000">
              <a:off x="8795925" y="2572200"/>
              <a:ext cx="3645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8795925" y="2411700"/>
              <a:ext cx="3645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42" name="Google Shape;142;p17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1" type="subTitle"/>
          </p:nvPr>
        </p:nvSpPr>
        <p:spPr>
          <a:xfrm>
            <a:off x="713225" y="1659425"/>
            <a:ext cx="328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2" type="subTitle"/>
          </p:nvPr>
        </p:nvSpPr>
        <p:spPr>
          <a:xfrm>
            <a:off x="4698825" y="1659425"/>
            <a:ext cx="328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>
            <p:ph idx="3" type="subTitle"/>
          </p:nvPr>
        </p:nvSpPr>
        <p:spPr>
          <a:xfrm>
            <a:off x="713225" y="3396200"/>
            <a:ext cx="328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4" type="subTitle"/>
          </p:nvPr>
        </p:nvSpPr>
        <p:spPr>
          <a:xfrm>
            <a:off x="4698825" y="3396200"/>
            <a:ext cx="328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5" type="subTitle"/>
          </p:nvPr>
        </p:nvSpPr>
        <p:spPr>
          <a:xfrm>
            <a:off x="713225" y="1338475"/>
            <a:ext cx="3286200" cy="4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0" name="Google Shape;150;p18"/>
          <p:cNvSpPr txBox="1"/>
          <p:nvPr>
            <p:ph idx="6" type="subTitle"/>
          </p:nvPr>
        </p:nvSpPr>
        <p:spPr>
          <a:xfrm>
            <a:off x="713225" y="3075275"/>
            <a:ext cx="3286200" cy="4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1" name="Google Shape;151;p18"/>
          <p:cNvSpPr txBox="1"/>
          <p:nvPr>
            <p:ph idx="7" type="subTitle"/>
          </p:nvPr>
        </p:nvSpPr>
        <p:spPr>
          <a:xfrm>
            <a:off x="4698825" y="1338475"/>
            <a:ext cx="3286200" cy="4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2" name="Google Shape;152;p18"/>
          <p:cNvSpPr txBox="1"/>
          <p:nvPr>
            <p:ph idx="8" type="subTitle"/>
          </p:nvPr>
        </p:nvSpPr>
        <p:spPr>
          <a:xfrm>
            <a:off x="4698825" y="3075275"/>
            <a:ext cx="3286200" cy="4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53" name="Google Shape;153;p18"/>
          <p:cNvGrpSpPr/>
          <p:nvPr/>
        </p:nvGrpSpPr>
        <p:grpSpPr>
          <a:xfrm>
            <a:off x="0" y="3429300"/>
            <a:ext cx="9160425" cy="1714200"/>
            <a:chOff x="0" y="3429300"/>
            <a:chExt cx="9160425" cy="1714200"/>
          </a:xfrm>
        </p:grpSpPr>
        <p:grpSp>
          <p:nvGrpSpPr>
            <p:cNvPr id="154" name="Google Shape;154;p18"/>
            <p:cNvGrpSpPr/>
            <p:nvPr/>
          </p:nvGrpSpPr>
          <p:grpSpPr>
            <a:xfrm>
              <a:off x="8795925" y="3429300"/>
              <a:ext cx="364500" cy="1714200"/>
              <a:chOff x="8795925" y="3429300"/>
              <a:chExt cx="364500" cy="1714200"/>
            </a:xfrm>
          </p:grpSpPr>
          <p:sp>
            <p:nvSpPr>
              <p:cNvPr id="155" name="Google Shape;155;p18"/>
              <p:cNvSpPr/>
              <p:nvPr/>
            </p:nvSpPr>
            <p:spPr>
              <a:xfrm flipH="1" rot="10800000">
                <a:off x="8795925" y="4286400"/>
                <a:ext cx="364500" cy="85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" name="Google Shape;156;p18"/>
              <p:cNvSpPr/>
              <p:nvPr/>
            </p:nvSpPr>
            <p:spPr>
              <a:xfrm flipH="1" rot="10800000">
                <a:off x="8795925" y="3429300"/>
                <a:ext cx="364500" cy="857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57" name="Google Shape;157;p18"/>
            <p:cNvGrpSpPr/>
            <p:nvPr/>
          </p:nvGrpSpPr>
          <p:grpSpPr>
            <a:xfrm>
              <a:off x="0" y="3429300"/>
              <a:ext cx="364500" cy="1714200"/>
              <a:chOff x="0" y="3429300"/>
              <a:chExt cx="364500" cy="1714200"/>
            </a:xfrm>
          </p:grpSpPr>
          <p:sp>
            <p:nvSpPr>
              <p:cNvPr id="158" name="Google Shape;158;p18"/>
              <p:cNvSpPr/>
              <p:nvPr/>
            </p:nvSpPr>
            <p:spPr>
              <a:xfrm flipH="1" rot="10800000">
                <a:off x="0" y="4286400"/>
                <a:ext cx="364500" cy="85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" name="Google Shape;159;p18"/>
              <p:cNvSpPr/>
              <p:nvPr/>
            </p:nvSpPr>
            <p:spPr>
              <a:xfrm flipH="1" rot="10800000">
                <a:off x="0" y="3429300"/>
                <a:ext cx="364500" cy="857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60" name="Google Shape;160;p18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3" name="Google Shape;163;p19"/>
          <p:cNvSpPr txBox="1"/>
          <p:nvPr>
            <p:ph idx="1" type="subTitle"/>
          </p:nvPr>
        </p:nvSpPr>
        <p:spPr>
          <a:xfrm>
            <a:off x="713100" y="155776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2" type="subTitle"/>
          </p:nvPr>
        </p:nvSpPr>
        <p:spPr>
          <a:xfrm>
            <a:off x="3455250" y="155776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3" type="subTitle"/>
          </p:nvPr>
        </p:nvSpPr>
        <p:spPr>
          <a:xfrm>
            <a:off x="713100" y="328805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4" type="subTitle"/>
          </p:nvPr>
        </p:nvSpPr>
        <p:spPr>
          <a:xfrm>
            <a:off x="3455250" y="328805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7" name="Google Shape;167;p19"/>
          <p:cNvSpPr txBox="1"/>
          <p:nvPr>
            <p:ph idx="5" type="subTitle"/>
          </p:nvPr>
        </p:nvSpPr>
        <p:spPr>
          <a:xfrm>
            <a:off x="6197400" y="155776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6" type="subTitle"/>
          </p:nvPr>
        </p:nvSpPr>
        <p:spPr>
          <a:xfrm>
            <a:off x="6197400" y="328805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7" type="subTitle"/>
          </p:nvPr>
        </p:nvSpPr>
        <p:spPr>
          <a:xfrm>
            <a:off x="713100" y="1307112"/>
            <a:ext cx="2233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8" type="subTitle"/>
          </p:nvPr>
        </p:nvSpPr>
        <p:spPr>
          <a:xfrm>
            <a:off x="3457650" y="1307112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1" name="Google Shape;171;p19"/>
          <p:cNvSpPr txBox="1"/>
          <p:nvPr>
            <p:ph idx="9" type="subTitle"/>
          </p:nvPr>
        </p:nvSpPr>
        <p:spPr>
          <a:xfrm>
            <a:off x="6199800" y="1307112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13" type="subTitle"/>
          </p:nvPr>
        </p:nvSpPr>
        <p:spPr>
          <a:xfrm>
            <a:off x="713100" y="3034188"/>
            <a:ext cx="2233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3" name="Google Shape;173;p19"/>
          <p:cNvSpPr txBox="1"/>
          <p:nvPr>
            <p:ph idx="14" type="subTitle"/>
          </p:nvPr>
        </p:nvSpPr>
        <p:spPr>
          <a:xfrm>
            <a:off x="3457650" y="3034193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4" name="Google Shape;174;p19"/>
          <p:cNvSpPr txBox="1"/>
          <p:nvPr>
            <p:ph idx="15" type="subTitle"/>
          </p:nvPr>
        </p:nvSpPr>
        <p:spPr>
          <a:xfrm>
            <a:off x="6199800" y="3034193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75" name="Google Shape;175;p19"/>
          <p:cNvGrpSpPr/>
          <p:nvPr/>
        </p:nvGrpSpPr>
        <p:grpSpPr>
          <a:xfrm>
            <a:off x="0" y="4661988"/>
            <a:ext cx="9144000" cy="481513"/>
            <a:chOff x="0" y="4661988"/>
            <a:chExt cx="9144000" cy="481513"/>
          </a:xfrm>
        </p:grpSpPr>
        <p:sp>
          <p:nvSpPr>
            <p:cNvPr id="176" name="Google Shape;176;p19"/>
            <p:cNvSpPr/>
            <p:nvPr/>
          </p:nvSpPr>
          <p:spPr>
            <a:xfrm>
              <a:off x="0" y="4983000"/>
              <a:ext cx="9144000" cy="16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0" y="4822500"/>
              <a:ext cx="9144000" cy="16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0" y="4661988"/>
              <a:ext cx="9144000" cy="160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79" name="Google Shape;179;p19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hasCustomPrompt="1" type="title"/>
          </p:nvPr>
        </p:nvSpPr>
        <p:spPr>
          <a:xfrm>
            <a:off x="3287850" y="2064188"/>
            <a:ext cx="2568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20"/>
          <p:cNvSpPr txBox="1"/>
          <p:nvPr>
            <p:ph idx="1" type="subTitle"/>
          </p:nvPr>
        </p:nvSpPr>
        <p:spPr>
          <a:xfrm>
            <a:off x="3287850" y="2746902"/>
            <a:ext cx="2568300" cy="332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3" name="Google Shape;183;p20"/>
          <p:cNvSpPr txBox="1"/>
          <p:nvPr>
            <p:ph hasCustomPrompt="1" idx="2" type="title"/>
          </p:nvPr>
        </p:nvSpPr>
        <p:spPr>
          <a:xfrm>
            <a:off x="3287850" y="915175"/>
            <a:ext cx="2568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20"/>
          <p:cNvSpPr txBox="1"/>
          <p:nvPr>
            <p:ph idx="3" type="subTitle"/>
          </p:nvPr>
        </p:nvSpPr>
        <p:spPr>
          <a:xfrm>
            <a:off x="3287850" y="1597879"/>
            <a:ext cx="2568300" cy="332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5" name="Google Shape;185;p20"/>
          <p:cNvSpPr txBox="1"/>
          <p:nvPr>
            <p:ph hasCustomPrompt="1" idx="4" type="title"/>
          </p:nvPr>
        </p:nvSpPr>
        <p:spPr>
          <a:xfrm>
            <a:off x="3287850" y="3213200"/>
            <a:ext cx="2568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20"/>
          <p:cNvSpPr txBox="1"/>
          <p:nvPr>
            <p:ph idx="5" type="subTitle"/>
          </p:nvPr>
        </p:nvSpPr>
        <p:spPr>
          <a:xfrm>
            <a:off x="3287850" y="3895925"/>
            <a:ext cx="2568300" cy="332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187" name="Google Shape;187;p20"/>
          <p:cNvGrpSpPr/>
          <p:nvPr/>
        </p:nvGrpSpPr>
        <p:grpSpPr>
          <a:xfrm>
            <a:off x="3847050" y="378431"/>
            <a:ext cx="1449900" cy="4386056"/>
            <a:chOff x="3847050" y="378431"/>
            <a:chExt cx="1449900" cy="4386056"/>
          </a:xfrm>
        </p:grpSpPr>
        <p:sp>
          <p:nvSpPr>
            <p:cNvPr id="188" name="Google Shape;188;p20"/>
            <p:cNvSpPr/>
            <p:nvPr/>
          </p:nvSpPr>
          <p:spPr>
            <a:xfrm>
              <a:off x="3847050" y="378431"/>
              <a:ext cx="14499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3847050" y="4603988"/>
              <a:ext cx="14499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858063" y="2350044"/>
            <a:ext cx="3572700" cy="13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4963434" y="924863"/>
            <a:ext cx="954000" cy="954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/>
          <p:nvPr>
            <p:ph idx="3" type="pic"/>
          </p:nvPr>
        </p:nvSpPr>
        <p:spPr>
          <a:xfrm>
            <a:off x="1322338" y="539500"/>
            <a:ext cx="2760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" name="Google Shape;15;p3"/>
          <p:cNvGrpSpPr/>
          <p:nvPr/>
        </p:nvGrpSpPr>
        <p:grpSpPr>
          <a:xfrm>
            <a:off x="335" y="2150"/>
            <a:ext cx="713300" cy="5139225"/>
            <a:chOff x="7468800" y="0"/>
            <a:chExt cx="1675200" cy="5139225"/>
          </a:xfrm>
        </p:grpSpPr>
        <p:sp>
          <p:nvSpPr>
            <p:cNvPr id="16" name="Google Shape;16;p3"/>
            <p:cNvSpPr/>
            <p:nvPr/>
          </p:nvSpPr>
          <p:spPr>
            <a:xfrm>
              <a:off x="7468800" y="3464996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7468800" y="4282125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7468800" y="2487375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7468800" y="2647875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 flipH="1" rot="10800000">
              <a:off x="7468800" y="857329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flipH="1" rot="10800000">
              <a:off x="7468800" y="0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 rot="10800000">
              <a:off x="7468800" y="1674450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92" name="Google Shape;192;p21"/>
          <p:cNvGrpSpPr/>
          <p:nvPr/>
        </p:nvGrpSpPr>
        <p:grpSpPr>
          <a:xfrm>
            <a:off x="0" y="275063"/>
            <a:ext cx="9144000" cy="4868438"/>
            <a:chOff x="0" y="275063"/>
            <a:chExt cx="9144000" cy="4868438"/>
          </a:xfrm>
        </p:grpSpPr>
        <p:sp>
          <p:nvSpPr>
            <p:cNvPr id="193" name="Google Shape;193;p21"/>
            <p:cNvSpPr/>
            <p:nvPr/>
          </p:nvSpPr>
          <p:spPr>
            <a:xfrm>
              <a:off x="713225" y="275063"/>
              <a:ext cx="14499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94" name="Google Shape;194;p21"/>
            <p:cNvGrpSpPr/>
            <p:nvPr/>
          </p:nvGrpSpPr>
          <p:grpSpPr>
            <a:xfrm>
              <a:off x="0" y="4822500"/>
              <a:ext cx="9144000" cy="321000"/>
              <a:chOff x="0" y="4822500"/>
              <a:chExt cx="9144000" cy="321000"/>
            </a:xfrm>
          </p:grpSpPr>
          <p:sp>
            <p:nvSpPr>
              <p:cNvPr id="195" name="Google Shape;195;p21"/>
              <p:cNvSpPr/>
              <p:nvPr/>
            </p:nvSpPr>
            <p:spPr>
              <a:xfrm>
                <a:off x="0" y="4983000"/>
                <a:ext cx="9144000" cy="160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6" name="Google Shape;196;p21"/>
              <p:cNvSpPr/>
              <p:nvPr/>
            </p:nvSpPr>
            <p:spPr>
              <a:xfrm>
                <a:off x="0" y="4822500"/>
                <a:ext cx="9144000" cy="160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97" name="Google Shape;197;p21"/>
          <p:cNvGrpSpPr/>
          <p:nvPr/>
        </p:nvGrpSpPr>
        <p:grpSpPr>
          <a:xfrm>
            <a:off x="8430775" y="0"/>
            <a:ext cx="713318" cy="857100"/>
            <a:chOff x="8430775" y="0"/>
            <a:chExt cx="713318" cy="857100"/>
          </a:xfrm>
        </p:grpSpPr>
        <p:sp>
          <p:nvSpPr>
            <p:cNvPr id="198" name="Google Shape;198;p21"/>
            <p:cNvSpPr/>
            <p:nvPr/>
          </p:nvSpPr>
          <p:spPr>
            <a:xfrm flipH="1" rot="10800000">
              <a:off x="8787393" y="0"/>
              <a:ext cx="356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9" name="Google Shape;199;p21"/>
            <p:cNvSpPr/>
            <p:nvPr/>
          </p:nvSpPr>
          <p:spPr>
            <a:xfrm flipH="1" rot="10800000">
              <a:off x="8430775" y="0"/>
              <a:ext cx="3567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2" name="Google Shape;202;p22"/>
          <p:cNvGrpSpPr/>
          <p:nvPr/>
        </p:nvGrpSpPr>
        <p:grpSpPr>
          <a:xfrm>
            <a:off x="-100" y="3429300"/>
            <a:ext cx="1433325" cy="1714200"/>
            <a:chOff x="-100" y="3429300"/>
            <a:chExt cx="1433325" cy="1714200"/>
          </a:xfrm>
        </p:grpSpPr>
        <p:sp>
          <p:nvSpPr>
            <p:cNvPr id="203" name="Google Shape;203;p22"/>
            <p:cNvSpPr/>
            <p:nvPr/>
          </p:nvSpPr>
          <p:spPr>
            <a:xfrm>
              <a:off x="720125" y="42864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-100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-100" y="34293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06" name="Google Shape;206;p22"/>
          <p:cNvSpPr/>
          <p:nvPr/>
        </p:nvSpPr>
        <p:spPr>
          <a:xfrm>
            <a:off x="713000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9" name="Google Shape;209;p23"/>
          <p:cNvGrpSpPr/>
          <p:nvPr/>
        </p:nvGrpSpPr>
        <p:grpSpPr>
          <a:xfrm>
            <a:off x="0" y="0"/>
            <a:ext cx="9144000" cy="5160150"/>
            <a:chOff x="0" y="0"/>
            <a:chExt cx="9144000" cy="5160150"/>
          </a:xfrm>
        </p:grpSpPr>
        <p:grpSp>
          <p:nvGrpSpPr>
            <p:cNvPr id="210" name="Google Shape;210;p23"/>
            <p:cNvGrpSpPr/>
            <p:nvPr/>
          </p:nvGrpSpPr>
          <p:grpSpPr>
            <a:xfrm>
              <a:off x="0" y="3445950"/>
              <a:ext cx="568500" cy="1714200"/>
              <a:chOff x="0" y="3445950"/>
              <a:chExt cx="568500" cy="1714200"/>
            </a:xfrm>
          </p:grpSpPr>
          <p:sp>
            <p:nvSpPr>
              <p:cNvPr id="211" name="Google Shape;211;p23"/>
              <p:cNvSpPr/>
              <p:nvPr/>
            </p:nvSpPr>
            <p:spPr>
              <a:xfrm flipH="1" rot="10800000">
                <a:off x="0" y="4303050"/>
                <a:ext cx="568500" cy="857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2" name="Google Shape;212;p23"/>
              <p:cNvSpPr/>
              <p:nvPr/>
            </p:nvSpPr>
            <p:spPr>
              <a:xfrm flipH="1" rot="10800000">
                <a:off x="0" y="3445950"/>
                <a:ext cx="568500" cy="85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13" name="Google Shape;213;p23"/>
            <p:cNvGrpSpPr/>
            <p:nvPr/>
          </p:nvGrpSpPr>
          <p:grpSpPr>
            <a:xfrm>
              <a:off x="8575500" y="0"/>
              <a:ext cx="568500" cy="5160150"/>
              <a:chOff x="8575500" y="0"/>
              <a:chExt cx="568500" cy="5160150"/>
            </a:xfrm>
          </p:grpSpPr>
          <p:sp>
            <p:nvSpPr>
              <p:cNvPr id="214" name="Google Shape;214;p23"/>
              <p:cNvSpPr/>
              <p:nvPr/>
            </p:nvSpPr>
            <p:spPr>
              <a:xfrm flipH="1" rot="10800000">
                <a:off x="8575500" y="4303050"/>
                <a:ext cx="568500" cy="857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5" name="Google Shape;215;p23"/>
              <p:cNvSpPr/>
              <p:nvPr/>
            </p:nvSpPr>
            <p:spPr>
              <a:xfrm flipH="1" rot="10800000">
                <a:off x="8575500" y="3445950"/>
                <a:ext cx="568500" cy="85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6" name="Google Shape;216;p23"/>
              <p:cNvSpPr/>
              <p:nvPr/>
            </p:nvSpPr>
            <p:spPr>
              <a:xfrm flipH="1" rot="10800000">
                <a:off x="8575500" y="0"/>
                <a:ext cx="568500" cy="85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17" name="Google Shape;217;p23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20" name="Google Shape;220;p24"/>
          <p:cNvGrpSpPr/>
          <p:nvPr/>
        </p:nvGrpSpPr>
        <p:grpSpPr>
          <a:xfrm>
            <a:off x="0" y="0"/>
            <a:ext cx="9145075" cy="5143500"/>
            <a:chOff x="0" y="0"/>
            <a:chExt cx="9145075" cy="5143500"/>
          </a:xfrm>
        </p:grpSpPr>
        <p:sp>
          <p:nvSpPr>
            <p:cNvPr id="221" name="Google Shape;221;p24"/>
            <p:cNvSpPr/>
            <p:nvPr/>
          </p:nvSpPr>
          <p:spPr>
            <a:xfrm flipH="1" rot="10800000">
              <a:off x="0" y="4286400"/>
              <a:ext cx="7143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2" name="Google Shape;222;p24"/>
            <p:cNvSpPr/>
            <p:nvPr/>
          </p:nvSpPr>
          <p:spPr>
            <a:xfrm flipH="1" rot="10800000">
              <a:off x="0" y="3429300"/>
              <a:ext cx="7143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flipH="1" rot="10800000">
              <a:off x="0" y="2572200"/>
              <a:ext cx="7143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4" name="Google Shape;224;p24"/>
            <p:cNvSpPr/>
            <p:nvPr/>
          </p:nvSpPr>
          <p:spPr>
            <a:xfrm flipH="1" rot="10800000">
              <a:off x="8430775" y="0"/>
              <a:ext cx="7143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5" name="Google Shape;225;p24"/>
            <p:cNvSpPr/>
            <p:nvPr/>
          </p:nvSpPr>
          <p:spPr>
            <a:xfrm flipH="1" rot="10800000">
              <a:off x="8430775" y="4286400"/>
              <a:ext cx="7143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26" name="Google Shape;226;p24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29" name="Google Shape;229;p25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230" name="Google Shape;230;p25"/>
            <p:cNvSpPr/>
            <p:nvPr/>
          </p:nvSpPr>
          <p:spPr>
            <a:xfrm flipH="1" rot="10800000">
              <a:off x="0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1" name="Google Shape;231;p25"/>
            <p:cNvSpPr/>
            <p:nvPr/>
          </p:nvSpPr>
          <p:spPr>
            <a:xfrm flipH="1" rot="10800000">
              <a:off x="0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2" name="Google Shape;232;p25"/>
            <p:cNvSpPr/>
            <p:nvPr/>
          </p:nvSpPr>
          <p:spPr>
            <a:xfrm flipH="1" rot="10800000">
              <a:off x="8430775" y="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3" name="Google Shape;233;p25"/>
            <p:cNvSpPr/>
            <p:nvPr/>
          </p:nvSpPr>
          <p:spPr>
            <a:xfrm flipH="1" rot="10800000">
              <a:off x="8430775" y="8571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8430775" y="1714200"/>
              <a:ext cx="7131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35" name="Google Shape;235;p25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38" name="Google Shape;238;p26"/>
          <p:cNvGrpSpPr/>
          <p:nvPr/>
        </p:nvGrpSpPr>
        <p:grpSpPr>
          <a:xfrm>
            <a:off x="0" y="3275875"/>
            <a:ext cx="9144000" cy="1863925"/>
            <a:chOff x="0" y="3275875"/>
            <a:chExt cx="9144000" cy="1863925"/>
          </a:xfrm>
        </p:grpSpPr>
        <p:sp>
          <p:nvSpPr>
            <p:cNvPr id="239" name="Google Shape;239;p26"/>
            <p:cNvSpPr/>
            <p:nvPr/>
          </p:nvSpPr>
          <p:spPr>
            <a:xfrm flipH="1" rot="10800000">
              <a:off x="0" y="4282700"/>
              <a:ext cx="7083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40" name="Google Shape;240;p26"/>
            <p:cNvGrpSpPr/>
            <p:nvPr/>
          </p:nvGrpSpPr>
          <p:grpSpPr>
            <a:xfrm>
              <a:off x="8435700" y="3275875"/>
              <a:ext cx="708300" cy="1863925"/>
              <a:chOff x="8435700" y="3275875"/>
              <a:chExt cx="708300" cy="1863925"/>
            </a:xfrm>
          </p:grpSpPr>
          <p:sp>
            <p:nvSpPr>
              <p:cNvPr id="241" name="Google Shape;241;p26"/>
              <p:cNvSpPr/>
              <p:nvPr/>
            </p:nvSpPr>
            <p:spPr>
              <a:xfrm>
                <a:off x="8435700" y="3275875"/>
                <a:ext cx="708300" cy="160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2" name="Google Shape;242;p26"/>
              <p:cNvSpPr/>
              <p:nvPr/>
            </p:nvSpPr>
            <p:spPr>
              <a:xfrm flipH="1" rot="10800000">
                <a:off x="8435700" y="4282700"/>
                <a:ext cx="708300" cy="85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3" name="Google Shape;243;p26"/>
              <p:cNvSpPr/>
              <p:nvPr/>
            </p:nvSpPr>
            <p:spPr>
              <a:xfrm flipH="1" rot="10800000">
                <a:off x="8435700" y="3436375"/>
                <a:ext cx="708300" cy="857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244" name="Google Shape;244;p26"/>
            <p:cNvSpPr/>
            <p:nvPr/>
          </p:nvSpPr>
          <p:spPr>
            <a:xfrm>
              <a:off x="0" y="4132975"/>
              <a:ext cx="7083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45" name="Google Shape;245;p26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>
            <p:ph type="title"/>
          </p:nvPr>
        </p:nvSpPr>
        <p:spPr>
          <a:xfrm>
            <a:off x="4253750" y="769400"/>
            <a:ext cx="36840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8" name="Google Shape;248;p27"/>
          <p:cNvSpPr txBox="1"/>
          <p:nvPr>
            <p:ph idx="1" type="subTitle"/>
          </p:nvPr>
        </p:nvSpPr>
        <p:spPr>
          <a:xfrm>
            <a:off x="4253750" y="1859617"/>
            <a:ext cx="3684000" cy="12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9" name="Google Shape;249;p27"/>
          <p:cNvSpPr txBox="1"/>
          <p:nvPr/>
        </p:nvSpPr>
        <p:spPr>
          <a:xfrm>
            <a:off x="4253760" y="3320333"/>
            <a:ext cx="36840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CREDITS: This presentation template was created by </a:t>
            </a:r>
            <a:r>
              <a:rPr b="1" lang="it" sz="1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2"/>
              </a:rPr>
              <a:t>Slidesgo</a:t>
            </a: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includes icons by </a:t>
            </a:r>
            <a:r>
              <a:rPr b="1" lang="it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infographics &amp; images by </a:t>
            </a:r>
            <a:r>
              <a:rPr b="1" lang="it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it" sz="1200" u="sng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endParaRPr sz="1200" u="sng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28"/>
          <p:cNvGrpSpPr/>
          <p:nvPr/>
        </p:nvGrpSpPr>
        <p:grpSpPr>
          <a:xfrm>
            <a:off x="335" y="2150"/>
            <a:ext cx="713300" cy="5139225"/>
            <a:chOff x="7468800" y="0"/>
            <a:chExt cx="1675200" cy="5139225"/>
          </a:xfrm>
        </p:grpSpPr>
        <p:sp>
          <p:nvSpPr>
            <p:cNvPr id="252" name="Google Shape;252;p28"/>
            <p:cNvSpPr/>
            <p:nvPr/>
          </p:nvSpPr>
          <p:spPr>
            <a:xfrm>
              <a:off x="7468800" y="3464996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7468800" y="4282125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7468800" y="2487375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7468800" y="2647875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6" name="Google Shape;256;p28"/>
            <p:cNvSpPr/>
            <p:nvPr/>
          </p:nvSpPr>
          <p:spPr>
            <a:xfrm flipH="1" rot="10800000">
              <a:off x="7468800" y="857329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7" name="Google Shape;257;p28"/>
            <p:cNvSpPr/>
            <p:nvPr/>
          </p:nvSpPr>
          <p:spPr>
            <a:xfrm flipH="1" rot="10800000">
              <a:off x="7468800" y="0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8" name="Google Shape;258;p28"/>
            <p:cNvSpPr/>
            <p:nvPr/>
          </p:nvSpPr>
          <p:spPr>
            <a:xfrm flipH="1" rot="10800000">
              <a:off x="7468800" y="1674450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9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261" name="Google Shape;261;p29"/>
            <p:cNvSpPr/>
            <p:nvPr/>
          </p:nvSpPr>
          <p:spPr>
            <a:xfrm flipH="1" rot="10800000">
              <a:off x="0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2" name="Google Shape;262;p29"/>
            <p:cNvSpPr/>
            <p:nvPr/>
          </p:nvSpPr>
          <p:spPr>
            <a:xfrm flipH="1" rot="10800000">
              <a:off x="0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3" name="Google Shape;263;p29"/>
            <p:cNvSpPr/>
            <p:nvPr/>
          </p:nvSpPr>
          <p:spPr>
            <a:xfrm flipH="1" rot="10800000">
              <a:off x="8430775" y="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4" name="Google Shape;264;p29"/>
            <p:cNvSpPr/>
            <p:nvPr/>
          </p:nvSpPr>
          <p:spPr>
            <a:xfrm flipH="1" rot="10800000">
              <a:off x="8430775" y="8571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8430775" y="1714200"/>
              <a:ext cx="7131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66" name="Google Shape;266;p29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13225" y="1350150"/>
            <a:ext cx="2776200" cy="11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13225" y="2469150"/>
            <a:ext cx="2776200" cy="13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628225" y="3279925"/>
            <a:ext cx="62676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1628225" y="1845299"/>
            <a:ext cx="62676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1628225" y="1588175"/>
            <a:ext cx="6267600" cy="3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1628225" y="3022850"/>
            <a:ext cx="6267600" cy="3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2" name="Google Shape;32;p5"/>
          <p:cNvGrpSpPr/>
          <p:nvPr/>
        </p:nvGrpSpPr>
        <p:grpSpPr>
          <a:xfrm>
            <a:off x="0" y="4661988"/>
            <a:ext cx="9144000" cy="481513"/>
            <a:chOff x="0" y="4661988"/>
            <a:chExt cx="9144000" cy="481513"/>
          </a:xfrm>
        </p:grpSpPr>
        <p:sp>
          <p:nvSpPr>
            <p:cNvPr id="33" name="Google Shape;33;p5"/>
            <p:cNvSpPr/>
            <p:nvPr/>
          </p:nvSpPr>
          <p:spPr>
            <a:xfrm>
              <a:off x="0" y="4983000"/>
              <a:ext cx="9144000" cy="160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0" y="4822500"/>
              <a:ext cx="9144000" cy="16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0" y="4661988"/>
              <a:ext cx="9144000" cy="16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6" name="Google Shape;36;p5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9" name="Google Shape;39;p6"/>
          <p:cNvGrpSpPr/>
          <p:nvPr/>
        </p:nvGrpSpPr>
        <p:grpSpPr>
          <a:xfrm>
            <a:off x="0" y="3429300"/>
            <a:ext cx="9141475" cy="1714200"/>
            <a:chOff x="0" y="3429300"/>
            <a:chExt cx="9141475" cy="1714200"/>
          </a:xfrm>
        </p:grpSpPr>
        <p:sp>
          <p:nvSpPr>
            <p:cNvPr id="40" name="Google Shape;40;p6"/>
            <p:cNvSpPr/>
            <p:nvPr/>
          </p:nvSpPr>
          <p:spPr>
            <a:xfrm flipH="1" rot="10800000">
              <a:off x="0" y="4286400"/>
              <a:ext cx="7107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 flipH="1" rot="10800000">
              <a:off x="0" y="3429300"/>
              <a:ext cx="710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 flipH="1" rot="10800000">
              <a:off x="8430775" y="4286400"/>
              <a:ext cx="710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8430775" y="4125900"/>
              <a:ext cx="710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4" name="Google Shape;44;p6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713225" y="845825"/>
            <a:ext cx="4294800" cy="12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713225" y="2141075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48" name="Google Shape;48;p7"/>
          <p:cNvSpPr/>
          <p:nvPr>
            <p:ph idx="2" type="pic"/>
          </p:nvPr>
        </p:nvSpPr>
        <p:spPr>
          <a:xfrm>
            <a:off x="5479825" y="539500"/>
            <a:ext cx="29508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9" name="Google Shape;49;p7"/>
          <p:cNvGrpSpPr/>
          <p:nvPr/>
        </p:nvGrpSpPr>
        <p:grpSpPr>
          <a:xfrm>
            <a:off x="7717675" y="3429300"/>
            <a:ext cx="1426200" cy="1714200"/>
            <a:chOff x="7717675" y="3429300"/>
            <a:chExt cx="1426200" cy="1714200"/>
          </a:xfrm>
        </p:grpSpPr>
        <p:sp>
          <p:nvSpPr>
            <p:cNvPr id="50" name="Google Shape;50;p7"/>
            <p:cNvSpPr/>
            <p:nvPr/>
          </p:nvSpPr>
          <p:spPr>
            <a:xfrm>
              <a:off x="8430775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8430775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" name="Google Shape;52;p7"/>
            <p:cNvSpPr/>
            <p:nvPr/>
          </p:nvSpPr>
          <p:spPr>
            <a:xfrm>
              <a:off x="7717675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3" name="Google Shape;53;p7"/>
          <p:cNvSpPr/>
          <p:nvPr/>
        </p:nvSpPr>
        <p:spPr>
          <a:xfrm>
            <a:off x="713225" y="539488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6" name="Google Shape;56;p8"/>
          <p:cNvGrpSpPr/>
          <p:nvPr/>
        </p:nvGrpSpPr>
        <p:grpSpPr>
          <a:xfrm>
            <a:off x="8424000" y="-4125"/>
            <a:ext cx="720300" cy="5143600"/>
            <a:chOff x="8424000" y="-4125"/>
            <a:chExt cx="720300" cy="5143600"/>
          </a:xfrm>
        </p:grpSpPr>
        <p:grpSp>
          <p:nvGrpSpPr>
            <p:cNvPr id="57" name="Google Shape;57;p8"/>
            <p:cNvGrpSpPr/>
            <p:nvPr/>
          </p:nvGrpSpPr>
          <p:grpSpPr>
            <a:xfrm>
              <a:off x="8584500" y="-4125"/>
              <a:ext cx="559800" cy="5143600"/>
              <a:chOff x="8584500" y="-4125"/>
              <a:chExt cx="559800" cy="5143600"/>
            </a:xfrm>
          </p:grpSpPr>
          <p:sp>
            <p:nvSpPr>
              <p:cNvPr id="58" name="Google Shape;58;p8"/>
              <p:cNvSpPr/>
              <p:nvPr/>
            </p:nvSpPr>
            <p:spPr>
              <a:xfrm>
                <a:off x="8584500" y="-4125"/>
                <a:ext cx="559800" cy="171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" name="Google Shape;59;p8"/>
              <p:cNvSpPr/>
              <p:nvPr/>
            </p:nvSpPr>
            <p:spPr>
              <a:xfrm>
                <a:off x="8584500" y="1710575"/>
                <a:ext cx="559800" cy="1714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" name="Google Shape;60;p8"/>
              <p:cNvSpPr/>
              <p:nvPr/>
            </p:nvSpPr>
            <p:spPr>
              <a:xfrm>
                <a:off x="8584500" y="3424975"/>
                <a:ext cx="559800" cy="1714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61" name="Google Shape;61;p8"/>
            <p:cNvSpPr/>
            <p:nvPr/>
          </p:nvSpPr>
          <p:spPr>
            <a:xfrm rot="5400000">
              <a:off x="5934900" y="2489132"/>
              <a:ext cx="5138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2" name="Google Shape;62;p8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66" name="Google Shape;66;p9"/>
          <p:cNvGrpSpPr/>
          <p:nvPr/>
        </p:nvGrpSpPr>
        <p:grpSpPr>
          <a:xfrm>
            <a:off x="7717675" y="3429300"/>
            <a:ext cx="1426200" cy="1714200"/>
            <a:chOff x="7717675" y="3429300"/>
            <a:chExt cx="1426200" cy="1714200"/>
          </a:xfrm>
        </p:grpSpPr>
        <p:sp>
          <p:nvSpPr>
            <p:cNvPr id="67" name="Google Shape;67;p9"/>
            <p:cNvSpPr/>
            <p:nvPr/>
          </p:nvSpPr>
          <p:spPr>
            <a:xfrm>
              <a:off x="8430775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8430775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7717675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0" name="Google Shape;70;p9"/>
          <p:cNvSpPr/>
          <p:nvPr/>
        </p:nvSpPr>
        <p:spPr>
          <a:xfrm>
            <a:off x="713225" y="539488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59.png"/><Relationship Id="rId5" Type="http://schemas.openxmlformats.org/officeDocument/2006/relationships/image" Target="../media/image5.png"/><Relationship Id="rId6" Type="http://schemas.openxmlformats.org/officeDocument/2006/relationships/image" Target="../media/image19.png"/><Relationship Id="rId7" Type="http://schemas.openxmlformats.org/officeDocument/2006/relationships/image" Target="../media/image58.png"/><Relationship Id="rId8" Type="http://schemas.openxmlformats.org/officeDocument/2006/relationships/image" Target="../media/image6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23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23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png"/><Relationship Id="rId4" Type="http://schemas.openxmlformats.org/officeDocument/2006/relationships/image" Target="../media/image23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9.png"/><Relationship Id="rId4" Type="http://schemas.openxmlformats.org/officeDocument/2006/relationships/image" Target="../media/image23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Relationship Id="rId4" Type="http://schemas.openxmlformats.org/officeDocument/2006/relationships/image" Target="../media/image23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41.png"/><Relationship Id="rId5" Type="http://schemas.openxmlformats.org/officeDocument/2006/relationships/image" Target="../media/image5.png"/><Relationship Id="rId6" Type="http://schemas.openxmlformats.org/officeDocument/2006/relationships/image" Target="../media/image19.png"/><Relationship Id="rId7" Type="http://schemas.openxmlformats.org/officeDocument/2006/relationships/image" Target="../media/image46.png"/><Relationship Id="rId8" Type="http://schemas.openxmlformats.org/officeDocument/2006/relationships/image" Target="../media/image6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42.png"/><Relationship Id="rId9" Type="http://schemas.openxmlformats.org/officeDocument/2006/relationships/image" Target="../media/image23.png"/><Relationship Id="rId5" Type="http://schemas.openxmlformats.org/officeDocument/2006/relationships/image" Target="../media/image34.png"/><Relationship Id="rId6" Type="http://schemas.openxmlformats.org/officeDocument/2006/relationships/image" Target="../media/image40.png"/><Relationship Id="rId7" Type="http://schemas.openxmlformats.org/officeDocument/2006/relationships/image" Target="../media/image36.png"/><Relationship Id="rId8" Type="http://schemas.openxmlformats.org/officeDocument/2006/relationships/image" Target="../media/image39.png"/><Relationship Id="rId11" Type="http://schemas.openxmlformats.org/officeDocument/2006/relationships/image" Target="../media/image5.png"/><Relationship Id="rId10" Type="http://schemas.openxmlformats.org/officeDocument/2006/relationships/image" Target="../media/image8.png"/><Relationship Id="rId12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9.png"/><Relationship Id="rId7" Type="http://schemas.openxmlformats.org/officeDocument/2006/relationships/image" Target="../media/image44.png"/><Relationship Id="rId8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23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9.png"/><Relationship Id="rId7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9.png"/><Relationship Id="rId7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Relationship Id="rId4" Type="http://schemas.openxmlformats.org/officeDocument/2006/relationships/image" Target="../media/image23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19.png"/><Relationship Id="rId8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9.png"/><Relationship Id="rId7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Relationship Id="rId4" Type="http://schemas.openxmlformats.org/officeDocument/2006/relationships/image" Target="../media/image23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16.jpg"/><Relationship Id="rId5" Type="http://schemas.openxmlformats.org/officeDocument/2006/relationships/image" Target="../media/image12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Relationship Id="rId8" Type="http://schemas.openxmlformats.org/officeDocument/2006/relationships/image" Target="../media/image7.png"/><Relationship Id="rId11" Type="http://schemas.openxmlformats.org/officeDocument/2006/relationships/image" Target="../media/image8.png"/><Relationship Id="rId10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23.png"/><Relationship Id="rId8" Type="http://schemas.openxmlformats.org/officeDocument/2006/relationships/image" Target="../media/image8.png"/><Relationship Id="rId10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9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20.png"/><Relationship Id="rId8" Type="http://schemas.openxmlformats.org/officeDocument/2006/relationships/image" Target="../media/image23.png"/><Relationship Id="rId11" Type="http://schemas.openxmlformats.org/officeDocument/2006/relationships/image" Target="../media/image19.png"/><Relationship Id="rId10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png"/><Relationship Id="rId4" Type="http://schemas.openxmlformats.org/officeDocument/2006/relationships/image" Target="../media/image23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38.png"/><Relationship Id="rId9" Type="http://schemas.openxmlformats.org/officeDocument/2006/relationships/image" Target="../media/image8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Relationship Id="rId8" Type="http://schemas.openxmlformats.org/officeDocument/2006/relationships/image" Target="../media/image23.png"/><Relationship Id="rId11" Type="http://schemas.openxmlformats.org/officeDocument/2006/relationships/image" Target="../media/image19.png"/><Relationship Id="rId10" Type="http://schemas.openxmlformats.org/officeDocument/2006/relationships/image" Target="../media/image5.png"/><Relationship Id="rId13" Type="http://schemas.openxmlformats.org/officeDocument/2006/relationships/image" Target="../media/image32.png"/><Relationship Id="rId12" Type="http://schemas.openxmlformats.org/officeDocument/2006/relationships/image" Target="../media/image33.png"/><Relationship Id="rId15" Type="http://schemas.openxmlformats.org/officeDocument/2006/relationships/image" Target="../media/image27.png"/><Relationship Id="rId14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19.png"/><Relationship Id="rId7" Type="http://schemas.openxmlformats.org/officeDocument/2006/relationships/image" Target="../media/image31.png"/><Relationship Id="rId8" Type="http://schemas.openxmlformats.org/officeDocument/2006/relationships/image" Target="../media/image18.png"/><Relationship Id="rId10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type="ctrTitle"/>
          </p:nvPr>
        </p:nvSpPr>
        <p:spPr>
          <a:xfrm>
            <a:off x="346850" y="896725"/>
            <a:ext cx="7018200" cy="23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18191B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100">
                <a:solidFill>
                  <a:srgbClr val="18191B"/>
                </a:solidFill>
                <a:latin typeface="Raleway Black"/>
                <a:ea typeface="Raleway Black"/>
                <a:cs typeface="Raleway Black"/>
                <a:sym typeface="Raleway Black"/>
              </a:rPr>
              <a:t>TIME-TO-FAILURE PREDICTION (TTF)</a:t>
            </a:r>
            <a:endParaRPr sz="3100">
              <a:solidFill>
                <a:srgbClr val="18191B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18191B"/>
                </a:solidFill>
                <a:latin typeface="Raleway"/>
                <a:ea typeface="Raleway"/>
                <a:cs typeface="Raleway"/>
                <a:sym typeface="Raleway"/>
              </a:rPr>
              <a:t>Forecasting plane engine failure with sensors data</a:t>
            </a:r>
            <a:endParaRPr sz="1400">
              <a:solidFill>
                <a:srgbClr val="18191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72" name="Google Shape;272;p30"/>
          <p:cNvGrpSpPr/>
          <p:nvPr/>
        </p:nvGrpSpPr>
        <p:grpSpPr>
          <a:xfrm>
            <a:off x="7468800" y="2138"/>
            <a:ext cx="1675200" cy="5139225"/>
            <a:chOff x="7468800" y="0"/>
            <a:chExt cx="1675200" cy="5139225"/>
          </a:xfrm>
        </p:grpSpPr>
        <p:grpSp>
          <p:nvGrpSpPr>
            <p:cNvPr id="273" name="Google Shape;273;p30"/>
            <p:cNvGrpSpPr/>
            <p:nvPr/>
          </p:nvGrpSpPr>
          <p:grpSpPr>
            <a:xfrm>
              <a:off x="7468800" y="0"/>
              <a:ext cx="1675200" cy="5139225"/>
              <a:chOff x="7468800" y="0"/>
              <a:chExt cx="1675200" cy="5139225"/>
            </a:xfrm>
          </p:grpSpPr>
          <p:sp>
            <p:nvSpPr>
              <p:cNvPr id="274" name="Google Shape;274;p30"/>
              <p:cNvSpPr/>
              <p:nvPr/>
            </p:nvSpPr>
            <p:spPr>
              <a:xfrm>
                <a:off x="7468800" y="3464996"/>
                <a:ext cx="1675200" cy="816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5" name="Google Shape;275;p30"/>
              <p:cNvSpPr/>
              <p:nvPr/>
            </p:nvSpPr>
            <p:spPr>
              <a:xfrm>
                <a:off x="7468800" y="4282125"/>
                <a:ext cx="1675200" cy="85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6" name="Google Shape;276;p30"/>
              <p:cNvSpPr/>
              <p:nvPr/>
            </p:nvSpPr>
            <p:spPr>
              <a:xfrm>
                <a:off x="7468800" y="2647875"/>
                <a:ext cx="1675200" cy="816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7" name="Google Shape;277;p30"/>
              <p:cNvSpPr/>
              <p:nvPr/>
            </p:nvSpPr>
            <p:spPr>
              <a:xfrm flipH="1" rot="10800000">
                <a:off x="7468800" y="857329"/>
                <a:ext cx="1675200" cy="816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8" name="Google Shape;278;p30"/>
              <p:cNvSpPr/>
              <p:nvPr/>
            </p:nvSpPr>
            <p:spPr>
              <a:xfrm flipH="1" rot="10800000">
                <a:off x="7468800" y="0"/>
                <a:ext cx="1675200" cy="85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9" name="Google Shape;279;p30"/>
              <p:cNvSpPr/>
              <p:nvPr/>
            </p:nvSpPr>
            <p:spPr>
              <a:xfrm flipH="1" rot="10800000">
                <a:off x="7468800" y="1674450"/>
                <a:ext cx="1675200" cy="816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280" name="Google Shape;280;p30"/>
            <p:cNvSpPr/>
            <p:nvPr/>
          </p:nvSpPr>
          <p:spPr>
            <a:xfrm>
              <a:off x="7468800" y="2491500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81" name="Google Shape;281;p30"/>
          <p:cNvSpPr txBox="1"/>
          <p:nvPr/>
        </p:nvSpPr>
        <p:spPr>
          <a:xfrm>
            <a:off x="80150" y="4802375"/>
            <a:ext cx="6837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Lorenzo Suppa, Vito Perrucci and Tanguy Dugas du Villard</a:t>
            </a:r>
            <a:endParaRPr sz="12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9"/>
          <p:cNvSpPr txBox="1"/>
          <p:nvPr>
            <p:ph type="title"/>
          </p:nvPr>
        </p:nvSpPr>
        <p:spPr>
          <a:xfrm>
            <a:off x="720000" y="35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Research questions  </a:t>
            </a:r>
            <a:endParaRPr sz="2500"/>
          </a:p>
        </p:txBody>
      </p:sp>
      <p:sp>
        <p:nvSpPr>
          <p:cNvPr id="575" name="Google Shape;575;p39"/>
          <p:cNvSpPr txBox="1"/>
          <p:nvPr/>
        </p:nvSpPr>
        <p:spPr>
          <a:xfrm>
            <a:off x="509550" y="954675"/>
            <a:ext cx="80403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 Medium"/>
              <a:buChar char="●"/>
            </a:pPr>
            <a:r>
              <a:rPr lang="it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How can sensor noise in time-series data be effectively mitigated to improve the accuracy in our RUL predictions?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576" name="Google Shape;576;p39"/>
          <p:cNvGrpSpPr/>
          <p:nvPr/>
        </p:nvGrpSpPr>
        <p:grpSpPr>
          <a:xfrm>
            <a:off x="4823449" y="63079"/>
            <a:ext cx="3542970" cy="610546"/>
            <a:chOff x="5037963" y="102476"/>
            <a:chExt cx="3240916" cy="476989"/>
          </a:xfrm>
        </p:grpSpPr>
        <p:pic>
          <p:nvPicPr>
            <p:cNvPr id="577" name="Google Shape;577;p39"/>
            <p:cNvPicPr preferRelativeResize="0"/>
            <p:nvPr/>
          </p:nvPicPr>
          <p:blipFill>
            <a:blip r:embed="rId3">
              <a:alphaModFix amt="37000"/>
            </a:blip>
            <a:stretch>
              <a:fillRect/>
            </a:stretch>
          </p:blipFill>
          <p:spPr>
            <a:xfrm>
              <a:off x="6491176" y="149319"/>
              <a:ext cx="393705" cy="38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3151" y="102490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39"/>
            <p:cNvPicPr preferRelativeResize="0"/>
            <p:nvPr/>
          </p:nvPicPr>
          <p:blipFill>
            <a:blip r:embed="rId4">
              <a:alphaModFix amt="37000"/>
            </a:blip>
            <a:stretch>
              <a:fillRect/>
            </a:stretch>
          </p:blipFill>
          <p:spPr>
            <a:xfrm flipH="1">
              <a:off x="7162026" y="102476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39"/>
            <p:cNvPicPr preferRelativeResize="0"/>
            <p:nvPr/>
          </p:nvPicPr>
          <p:blipFill>
            <a:blip r:embed="rId5">
              <a:alphaModFix amt="37000"/>
            </a:blip>
            <a:stretch>
              <a:fillRect/>
            </a:stretch>
          </p:blipFill>
          <p:spPr>
            <a:xfrm>
              <a:off x="5037963" y="147463"/>
              <a:ext cx="393705" cy="387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p39"/>
            <p:cNvPicPr preferRelativeResize="0"/>
            <p:nvPr/>
          </p:nvPicPr>
          <p:blipFill>
            <a:blip r:embed="rId6">
              <a:alphaModFix amt="37000"/>
            </a:blip>
            <a:stretch>
              <a:fillRect/>
            </a:stretch>
          </p:blipFill>
          <p:spPr>
            <a:xfrm>
              <a:off x="7846690" y="168946"/>
              <a:ext cx="432189" cy="344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2" name="Google Shape;582;p39"/>
            <p:cNvSpPr/>
            <p:nvPr/>
          </p:nvSpPr>
          <p:spPr>
            <a:xfrm>
              <a:off x="5478924" y="28656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6194699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6941536" y="28651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7688374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pic>
        <p:nvPicPr>
          <p:cNvPr id="586" name="Google Shape;586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650" y="1956901"/>
            <a:ext cx="2961102" cy="221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6750" y="1946425"/>
            <a:ext cx="2961102" cy="221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49160" y="1946425"/>
            <a:ext cx="2961090" cy="221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0"/>
          <p:cNvSpPr txBox="1"/>
          <p:nvPr>
            <p:ph type="title"/>
          </p:nvPr>
        </p:nvSpPr>
        <p:spPr>
          <a:xfrm>
            <a:off x="718775" y="4639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Research questions</a:t>
            </a:r>
            <a:endParaRPr/>
          </a:p>
        </p:txBody>
      </p:sp>
      <p:sp>
        <p:nvSpPr>
          <p:cNvPr id="594" name="Google Shape;594;p40"/>
          <p:cNvSpPr txBox="1"/>
          <p:nvPr/>
        </p:nvSpPr>
        <p:spPr>
          <a:xfrm>
            <a:off x="907850" y="1026025"/>
            <a:ext cx="7020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 Medium"/>
              <a:buChar char="●"/>
            </a:pPr>
            <a:r>
              <a:rPr lang="it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How can we deal with trajectories having different length ?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595" name="Google Shape;5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450" y="1597225"/>
            <a:ext cx="3959999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249" y="1597225"/>
            <a:ext cx="3959999" cy="288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40"/>
          <p:cNvGrpSpPr/>
          <p:nvPr/>
        </p:nvGrpSpPr>
        <p:grpSpPr>
          <a:xfrm>
            <a:off x="4823449" y="63079"/>
            <a:ext cx="3542970" cy="610546"/>
            <a:chOff x="5037963" y="102476"/>
            <a:chExt cx="3240916" cy="476989"/>
          </a:xfrm>
        </p:grpSpPr>
        <p:pic>
          <p:nvPicPr>
            <p:cNvPr id="598" name="Google Shape;598;p40"/>
            <p:cNvPicPr preferRelativeResize="0"/>
            <p:nvPr/>
          </p:nvPicPr>
          <p:blipFill>
            <a:blip r:embed="rId5">
              <a:alphaModFix amt="37000"/>
            </a:blip>
            <a:stretch>
              <a:fillRect/>
            </a:stretch>
          </p:blipFill>
          <p:spPr>
            <a:xfrm>
              <a:off x="6491176" y="149319"/>
              <a:ext cx="393705" cy="38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83151" y="102490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40"/>
            <p:cNvPicPr preferRelativeResize="0"/>
            <p:nvPr/>
          </p:nvPicPr>
          <p:blipFill>
            <a:blip r:embed="rId6">
              <a:alphaModFix amt="37000"/>
            </a:blip>
            <a:stretch>
              <a:fillRect/>
            </a:stretch>
          </p:blipFill>
          <p:spPr>
            <a:xfrm flipH="1">
              <a:off x="7162026" y="102476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40"/>
            <p:cNvPicPr preferRelativeResize="0"/>
            <p:nvPr/>
          </p:nvPicPr>
          <p:blipFill>
            <a:blip r:embed="rId7">
              <a:alphaModFix amt="37000"/>
            </a:blip>
            <a:stretch>
              <a:fillRect/>
            </a:stretch>
          </p:blipFill>
          <p:spPr>
            <a:xfrm>
              <a:off x="5037963" y="147463"/>
              <a:ext cx="393705" cy="387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40"/>
            <p:cNvPicPr preferRelativeResize="0"/>
            <p:nvPr/>
          </p:nvPicPr>
          <p:blipFill>
            <a:blip r:embed="rId8">
              <a:alphaModFix amt="37000"/>
            </a:blip>
            <a:stretch>
              <a:fillRect/>
            </a:stretch>
          </p:blipFill>
          <p:spPr>
            <a:xfrm>
              <a:off x="7846690" y="168946"/>
              <a:ext cx="432189" cy="344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3" name="Google Shape;603;p40"/>
            <p:cNvSpPr/>
            <p:nvPr/>
          </p:nvSpPr>
          <p:spPr>
            <a:xfrm>
              <a:off x="5478924" y="28656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604" name="Google Shape;604;p40"/>
            <p:cNvSpPr/>
            <p:nvPr/>
          </p:nvSpPr>
          <p:spPr>
            <a:xfrm>
              <a:off x="6194699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6941536" y="28651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7688374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1"/>
          <p:cNvSpPr txBox="1"/>
          <p:nvPr>
            <p:ph type="title"/>
          </p:nvPr>
        </p:nvSpPr>
        <p:spPr>
          <a:xfrm>
            <a:off x="718775" y="4639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Research questions</a:t>
            </a:r>
            <a:endParaRPr/>
          </a:p>
        </p:txBody>
      </p:sp>
      <p:sp>
        <p:nvSpPr>
          <p:cNvPr id="612" name="Google Shape;612;p41"/>
          <p:cNvSpPr txBox="1"/>
          <p:nvPr/>
        </p:nvSpPr>
        <p:spPr>
          <a:xfrm>
            <a:off x="907850" y="1026025"/>
            <a:ext cx="7020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 Medium"/>
              <a:buChar char="●"/>
            </a:pPr>
            <a:r>
              <a:rPr lang="it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How can we deal</a:t>
            </a:r>
            <a:r>
              <a:rPr lang="it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with trajectories having different length ? 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 Medium"/>
              <a:buChar char="➔"/>
            </a:pPr>
            <a:r>
              <a:rPr lang="it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Windows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13" name="Google Shape;613;p41"/>
          <p:cNvSpPr txBox="1"/>
          <p:nvPr/>
        </p:nvSpPr>
        <p:spPr>
          <a:xfrm>
            <a:off x="881675" y="3263713"/>
            <a:ext cx="92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DATASET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14" name="Google Shape;614;p41"/>
          <p:cNvSpPr/>
          <p:nvPr/>
        </p:nvSpPr>
        <p:spPr>
          <a:xfrm>
            <a:off x="2415671" y="2527874"/>
            <a:ext cx="1361700" cy="2742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15" name="Google Shape;615;p41"/>
          <p:cNvSpPr/>
          <p:nvPr/>
        </p:nvSpPr>
        <p:spPr>
          <a:xfrm>
            <a:off x="2415671" y="2834314"/>
            <a:ext cx="1551300" cy="2742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16" name="Google Shape;6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975" y="2251783"/>
            <a:ext cx="1055551" cy="1227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7" name="Google Shape;617;p41"/>
          <p:cNvCxnSpPr/>
          <p:nvPr/>
        </p:nvCxnSpPr>
        <p:spPr>
          <a:xfrm>
            <a:off x="2429428" y="2320648"/>
            <a:ext cx="18900" cy="121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41"/>
          <p:cNvCxnSpPr/>
          <p:nvPr/>
        </p:nvCxnSpPr>
        <p:spPr>
          <a:xfrm>
            <a:off x="2617516" y="2320648"/>
            <a:ext cx="18900" cy="121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41"/>
          <p:cNvCxnSpPr/>
          <p:nvPr/>
        </p:nvCxnSpPr>
        <p:spPr>
          <a:xfrm>
            <a:off x="2805604" y="2320648"/>
            <a:ext cx="18900" cy="121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41"/>
          <p:cNvCxnSpPr/>
          <p:nvPr/>
        </p:nvCxnSpPr>
        <p:spPr>
          <a:xfrm>
            <a:off x="2993692" y="2320648"/>
            <a:ext cx="18900" cy="121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1" name="Google Shape;621;p41"/>
          <p:cNvCxnSpPr/>
          <p:nvPr/>
        </p:nvCxnSpPr>
        <p:spPr>
          <a:xfrm>
            <a:off x="3181780" y="2320648"/>
            <a:ext cx="18900" cy="121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" name="Google Shape;622;p41"/>
          <p:cNvCxnSpPr/>
          <p:nvPr/>
        </p:nvCxnSpPr>
        <p:spPr>
          <a:xfrm>
            <a:off x="3369867" y="2320648"/>
            <a:ext cx="18900" cy="121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41"/>
          <p:cNvCxnSpPr/>
          <p:nvPr/>
        </p:nvCxnSpPr>
        <p:spPr>
          <a:xfrm>
            <a:off x="3557955" y="2320648"/>
            <a:ext cx="18900" cy="121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41"/>
          <p:cNvCxnSpPr/>
          <p:nvPr/>
        </p:nvCxnSpPr>
        <p:spPr>
          <a:xfrm>
            <a:off x="3746043" y="2320648"/>
            <a:ext cx="18900" cy="121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41"/>
          <p:cNvCxnSpPr/>
          <p:nvPr/>
        </p:nvCxnSpPr>
        <p:spPr>
          <a:xfrm>
            <a:off x="3934131" y="2320648"/>
            <a:ext cx="18900" cy="121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6" name="Google Shape;626;p41"/>
          <p:cNvSpPr/>
          <p:nvPr/>
        </p:nvSpPr>
        <p:spPr>
          <a:xfrm>
            <a:off x="2435561" y="2538700"/>
            <a:ext cx="963000" cy="86100"/>
          </a:xfrm>
          <a:prstGeom prst="flowChartAlternateProcess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27" name="Google Shape;627;p41"/>
          <p:cNvSpPr/>
          <p:nvPr/>
        </p:nvSpPr>
        <p:spPr>
          <a:xfrm>
            <a:off x="2629449" y="2630333"/>
            <a:ext cx="963000" cy="86100"/>
          </a:xfrm>
          <a:prstGeom prst="flowChartAlternateProcess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28" name="Google Shape;628;p41"/>
          <p:cNvSpPr/>
          <p:nvPr/>
        </p:nvSpPr>
        <p:spPr>
          <a:xfrm>
            <a:off x="2819360" y="2721995"/>
            <a:ext cx="963000" cy="86100"/>
          </a:xfrm>
          <a:prstGeom prst="flowChartAlternateProcess">
            <a:avLst/>
          </a:prstGeom>
          <a:solidFill>
            <a:srgbClr val="98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29" name="Google Shape;629;p41"/>
          <p:cNvSpPr/>
          <p:nvPr/>
        </p:nvSpPr>
        <p:spPr>
          <a:xfrm>
            <a:off x="3007413" y="3045991"/>
            <a:ext cx="963000" cy="57900"/>
          </a:xfrm>
          <a:prstGeom prst="flowChartAlternateProcess">
            <a:avLst/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30" name="Google Shape;630;p41"/>
          <p:cNvSpPr/>
          <p:nvPr/>
        </p:nvSpPr>
        <p:spPr>
          <a:xfrm>
            <a:off x="2817527" y="2978058"/>
            <a:ext cx="963000" cy="57900"/>
          </a:xfrm>
          <a:prstGeom prst="flowChartAlternateProcess">
            <a:avLst/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31" name="Google Shape;631;p41"/>
          <p:cNvSpPr/>
          <p:nvPr/>
        </p:nvSpPr>
        <p:spPr>
          <a:xfrm>
            <a:off x="2439587" y="2847700"/>
            <a:ext cx="963000" cy="579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32" name="Google Shape;632;p41"/>
          <p:cNvSpPr/>
          <p:nvPr/>
        </p:nvSpPr>
        <p:spPr>
          <a:xfrm>
            <a:off x="2629449" y="2910139"/>
            <a:ext cx="963000" cy="57900"/>
          </a:xfrm>
          <a:prstGeom prst="flowChartAlternateProcess">
            <a:avLst/>
          </a:prstGeom>
          <a:solidFill>
            <a:srgbClr val="F1C23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33" name="Google Shape;633;p41"/>
          <p:cNvSpPr/>
          <p:nvPr/>
        </p:nvSpPr>
        <p:spPr>
          <a:xfrm>
            <a:off x="4542198" y="3678661"/>
            <a:ext cx="963000" cy="86100"/>
          </a:xfrm>
          <a:prstGeom prst="flowChartAlternateProcess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34" name="Google Shape;634;p41"/>
          <p:cNvSpPr/>
          <p:nvPr/>
        </p:nvSpPr>
        <p:spPr>
          <a:xfrm>
            <a:off x="4736087" y="3765234"/>
            <a:ext cx="963000" cy="86100"/>
          </a:xfrm>
          <a:prstGeom prst="flowChartAlternateProcess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35" name="Google Shape;635;p41"/>
          <p:cNvSpPr/>
          <p:nvPr/>
        </p:nvSpPr>
        <p:spPr>
          <a:xfrm>
            <a:off x="4925997" y="3861955"/>
            <a:ext cx="963000" cy="86100"/>
          </a:xfrm>
          <a:prstGeom prst="flowChartAlternateProcess">
            <a:avLst/>
          </a:prstGeom>
          <a:solidFill>
            <a:srgbClr val="98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36" name="Google Shape;636;p41"/>
          <p:cNvSpPr/>
          <p:nvPr/>
        </p:nvSpPr>
        <p:spPr>
          <a:xfrm>
            <a:off x="5114051" y="4185951"/>
            <a:ext cx="963000" cy="57900"/>
          </a:xfrm>
          <a:prstGeom prst="flowChartAlternateProcess">
            <a:avLst/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37" name="Google Shape;637;p41"/>
          <p:cNvSpPr/>
          <p:nvPr/>
        </p:nvSpPr>
        <p:spPr>
          <a:xfrm>
            <a:off x="4924165" y="4118018"/>
            <a:ext cx="963000" cy="57900"/>
          </a:xfrm>
          <a:prstGeom prst="flowChartAlternateProcess">
            <a:avLst/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38" name="Google Shape;638;p41"/>
          <p:cNvSpPr/>
          <p:nvPr/>
        </p:nvSpPr>
        <p:spPr>
          <a:xfrm>
            <a:off x="4546225" y="3987661"/>
            <a:ext cx="963000" cy="579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39" name="Google Shape;639;p41"/>
          <p:cNvSpPr/>
          <p:nvPr/>
        </p:nvSpPr>
        <p:spPr>
          <a:xfrm>
            <a:off x="4736087" y="4050099"/>
            <a:ext cx="963000" cy="57900"/>
          </a:xfrm>
          <a:prstGeom prst="flowChartAlternateProcess">
            <a:avLst/>
          </a:prstGeom>
          <a:solidFill>
            <a:srgbClr val="F1C23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40" name="Google Shape;640;p41"/>
          <p:cNvSpPr/>
          <p:nvPr/>
        </p:nvSpPr>
        <p:spPr>
          <a:xfrm>
            <a:off x="4558159" y="4275313"/>
            <a:ext cx="963000" cy="86100"/>
          </a:xfrm>
          <a:prstGeom prst="flowChartAlternateProcess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41" name="Google Shape;641;p41"/>
          <p:cNvSpPr/>
          <p:nvPr/>
        </p:nvSpPr>
        <p:spPr>
          <a:xfrm>
            <a:off x="4748021" y="4372033"/>
            <a:ext cx="963000" cy="86100"/>
          </a:xfrm>
          <a:prstGeom prst="flowChartAlternateProcess">
            <a:avLst/>
          </a:prstGeom>
          <a:solidFill>
            <a:srgbClr val="A4C2F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42" name="Google Shape;642;p41"/>
          <p:cNvSpPr/>
          <p:nvPr/>
        </p:nvSpPr>
        <p:spPr>
          <a:xfrm>
            <a:off x="4937931" y="4468754"/>
            <a:ext cx="963000" cy="86100"/>
          </a:xfrm>
          <a:prstGeom prst="flowChartAlternateProcess">
            <a:avLst/>
          </a:prstGeom>
          <a:solidFill>
            <a:srgbClr val="6C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43" name="Google Shape;643;p41"/>
          <p:cNvSpPr/>
          <p:nvPr/>
        </p:nvSpPr>
        <p:spPr>
          <a:xfrm>
            <a:off x="6815565" y="2271944"/>
            <a:ext cx="1266600" cy="118800"/>
          </a:xfrm>
          <a:prstGeom prst="flowChartAlternateProcess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44" name="Google Shape;644;p41"/>
          <p:cNvSpPr/>
          <p:nvPr/>
        </p:nvSpPr>
        <p:spPr>
          <a:xfrm>
            <a:off x="6815565" y="2417352"/>
            <a:ext cx="1266600" cy="118800"/>
          </a:xfrm>
          <a:prstGeom prst="flowChartAlternateProcess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6815565" y="2562045"/>
            <a:ext cx="1266600" cy="118800"/>
          </a:xfrm>
          <a:prstGeom prst="flowChartAlternateProcess">
            <a:avLst/>
          </a:prstGeom>
          <a:solidFill>
            <a:srgbClr val="98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46" name="Google Shape;646;p41"/>
          <p:cNvSpPr/>
          <p:nvPr/>
        </p:nvSpPr>
        <p:spPr>
          <a:xfrm>
            <a:off x="6815549" y="3286264"/>
            <a:ext cx="1266600" cy="118800"/>
          </a:xfrm>
          <a:prstGeom prst="flowChartAlternateProcess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47" name="Google Shape;647;p41"/>
          <p:cNvSpPr/>
          <p:nvPr/>
        </p:nvSpPr>
        <p:spPr>
          <a:xfrm>
            <a:off x="6815549" y="3430938"/>
            <a:ext cx="1266600" cy="118800"/>
          </a:xfrm>
          <a:prstGeom prst="flowChartAlternateProcess">
            <a:avLst/>
          </a:prstGeom>
          <a:solidFill>
            <a:srgbClr val="A4C2F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48" name="Google Shape;648;p41"/>
          <p:cNvSpPr/>
          <p:nvPr/>
        </p:nvSpPr>
        <p:spPr>
          <a:xfrm>
            <a:off x="6815549" y="3575650"/>
            <a:ext cx="1266600" cy="118800"/>
          </a:xfrm>
          <a:prstGeom prst="flowChartAlternateProcess">
            <a:avLst/>
          </a:prstGeom>
          <a:solidFill>
            <a:srgbClr val="6C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49" name="Google Shape;649;p41"/>
          <p:cNvSpPr/>
          <p:nvPr/>
        </p:nvSpPr>
        <p:spPr>
          <a:xfrm>
            <a:off x="6815565" y="2706757"/>
            <a:ext cx="1266600" cy="1188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50" name="Google Shape;650;p41"/>
          <p:cNvSpPr/>
          <p:nvPr/>
        </p:nvSpPr>
        <p:spPr>
          <a:xfrm>
            <a:off x="6815565" y="2852165"/>
            <a:ext cx="1266600" cy="118800"/>
          </a:xfrm>
          <a:prstGeom prst="flowChartAlternateProcess">
            <a:avLst/>
          </a:prstGeom>
          <a:solidFill>
            <a:srgbClr val="F1C23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51" name="Google Shape;651;p41"/>
          <p:cNvSpPr/>
          <p:nvPr/>
        </p:nvSpPr>
        <p:spPr>
          <a:xfrm>
            <a:off x="6815565" y="2996858"/>
            <a:ext cx="1266600" cy="118800"/>
          </a:xfrm>
          <a:prstGeom prst="flowChartAlternateProcess">
            <a:avLst/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52" name="Google Shape;652;p41"/>
          <p:cNvSpPr/>
          <p:nvPr/>
        </p:nvSpPr>
        <p:spPr>
          <a:xfrm>
            <a:off x="6815565" y="3141551"/>
            <a:ext cx="1266600" cy="118800"/>
          </a:xfrm>
          <a:prstGeom prst="flowChartAlternateProcess">
            <a:avLst/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53" name="Google Shape;653;p41"/>
          <p:cNvSpPr/>
          <p:nvPr/>
        </p:nvSpPr>
        <p:spPr>
          <a:xfrm rot="-5400000">
            <a:off x="4624885" y="1993214"/>
            <a:ext cx="86100" cy="103200"/>
          </a:xfrm>
          <a:prstGeom prst="flowChartAlternateProcess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54" name="Google Shape;654;p41"/>
          <p:cNvSpPr/>
          <p:nvPr/>
        </p:nvSpPr>
        <p:spPr>
          <a:xfrm rot="-5400000">
            <a:off x="4750778" y="1993214"/>
            <a:ext cx="86100" cy="103200"/>
          </a:xfrm>
          <a:prstGeom prst="flowChartAlternateProcess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55" name="Google Shape;655;p41"/>
          <p:cNvSpPr/>
          <p:nvPr/>
        </p:nvSpPr>
        <p:spPr>
          <a:xfrm rot="-5400000">
            <a:off x="4876053" y="1993214"/>
            <a:ext cx="86100" cy="103200"/>
          </a:xfrm>
          <a:prstGeom prst="flowChartAlternateProcess">
            <a:avLst/>
          </a:prstGeom>
          <a:solidFill>
            <a:srgbClr val="98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56" name="Google Shape;656;p41"/>
          <p:cNvSpPr/>
          <p:nvPr/>
        </p:nvSpPr>
        <p:spPr>
          <a:xfrm rot="-5400000">
            <a:off x="5503079" y="1993215"/>
            <a:ext cx="86100" cy="103200"/>
          </a:xfrm>
          <a:prstGeom prst="flowChartAlternateProcess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57" name="Google Shape;657;p41"/>
          <p:cNvSpPr/>
          <p:nvPr/>
        </p:nvSpPr>
        <p:spPr>
          <a:xfrm rot="-5400000">
            <a:off x="5628337" y="1993215"/>
            <a:ext cx="86100" cy="103200"/>
          </a:xfrm>
          <a:prstGeom prst="flowChartAlternateProcess">
            <a:avLst/>
          </a:prstGeom>
          <a:solidFill>
            <a:srgbClr val="A4C2F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58" name="Google Shape;658;p41"/>
          <p:cNvSpPr/>
          <p:nvPr/>
        </p:nvSpPr>
        <p:spPr>
          <a:xfrm rot="-5400000">
            <a:off x="5753628" y="1993215"/>
            <a:ext cx="86100" cy="103200"/>
          </a:xfrm>
          <a:prstGeom prst="flowChartAlternateProcess">
            <a:avLst/>
          </a:prstGeom>
          <a:solidFill>
            <a:srgbClr val="6C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59" name="Google Shape;659;p41"/>
          <p:cNvSpPr/>
          <p:nvPr/>
        </p:nvSpPr>
        <p:spPr>
          <a:xfrm rot="-5400000">
            <a:off x="5001344" y="1993214"/>
            <a:ext cx="86100" cy="1032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60" name="Google Shape;660;p41"/>
          <p:cNvSpPr/>
          <p:nvPr/>
        </p:nvSpPr>
        <p:spPr>
          <a:xfrm rot="-5400000">
            <a:off x="5127237" y="1993214"/>
            <a:ext cx="86100" cy="103200"/>
          </a:xfrm>
          <a:prstGeom prst="flowChartAlternateProcess">
            <a:avLst/>
          </a:prstGeom>
          <a:solidFill>
            <a:srgbClr val="F1C23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61" name="Google Shape;661;p41"/>
          <p:cNvSpPr/>
          <p:nvPr/>
        </p:nvSpPr>
        <p:spPr>
          <a:xfrm rot="-5400000">
            <a:off x="5252512" y="1993214"/>
            <a:ext cx="86100" cy="103200"/>
          </a:xfrm>
          <a:prstGeom prst="flowChartAlternateProcess">
            <a:avLst/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62" name="Google Shape;662;p41"/>
          <p:cNvSpPr/>
          <p:nvPr/>
        </p:nvSpPr>
        <p:spPr>
          <a:xfrm rot="-5400000">
            <a:off x="5377787" y="1993214"/>
            <a:ext cx="86100" cy="103200"/>
          </a:xfrm>
          <a:prstGeom prst="flowChartAlternateProcess">
            <a:avLst/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63" name="Google Shape;663;p41"/>
          <p:cNvSpPr txBox="1"/>
          <p:nvPr/>
        </p:nvSpPr>
        <p:spPr>
          <a:xfrm>
            <a:off x="4420807" y="1556988"/>
            <a:ext cx="164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windows end cycles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64" name="Google Shape;664;p41"/>
          <p:cNvSpPr txBox="1"/>
          <p:nvPr/>
        </p:nvSpPr>
        <p:spPr>
          <a:xfrm>
            <a:off x="4602493" y="3328583"/>
            <a:ext cx="122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windows data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665" name="Google Shape;665;p41"/>
          <p:cNvCxnSpPr>
            <a:stCxn id="627" idx="3"/>
          </p:cNvCxnSpPr>
          <p:nvPr/>
        </p:nvCxnSpPr>
        <p:spPr>
          <a:xfrm flipH="1" rot="10800000">
            <a:off x="3592449" y="2087783"/>
            <a:ext cx="1211700" cy="58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6" name="Google Shape;666;p41"/>
          <p:cNvCxnSpPr>
            <a:stCxn id="628" idx="3"/>
          </p:cNvCxnSpPr>
          <p:nvPr/>
        </p:nvCxnSpPr>
        <p:spPr>
          <a:xfrm flipH="1" rot="10800000">
            <a:off x="3782360" y="2088245"/>
            <a:ext cx="1147200" cy="6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7" name="Google Shape;667;p41"/>
          <p:cNvCxnSpPr/>
          <p:nvPr/>
        </p:nvCxnSpPr>
        <p:spPr>
          <a:xfrm flipH="1" rot="10800000">
            <a:off x="3451450" y="2088250"/>
            <a:ext cx="2355600" cy="129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8" name="Google Shape;668;p41"/>
          <p:cNvCxnSpPr/>
          <p:nvPr/>
        </p:nvCxnSpPr>
        <p:spPr>
          <a:xfrm flipH="1" rot="10800000">
            <a:off x="3477925" y="2087325"/>
            <a:ext cx="2204100" cy="115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9" name="Google Shape;669;p41"/>
          <p:cNvSpPr/>
          <p:nvPr/>
        </p:nvSpPr>
        <p:spPr>
          <a:xfrm>
            <a:off x="6666196" y="2272755"/>
            <a:ext cx="117300" cy="118800"/>
          </a:xfrm>
          <a:prstGeom prst="flowChartAlternateProcess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70" name="Google Shape;670;p41"/>
          <p:cNvSpPr/>
          <p:nvPr/>
        </p:nvSpPr>
        <p:spPr>
          <a:xfrm>
            <a:off x="6666196" y="2417981"/>
            <a:ext cx="117300" cy="118800"/>
          </a:xfrm>
          <a:prstGeom prst="flowChartAlternateProcess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71" name="Google Shape;671;p41"/>
          <p:cNvSpPr/>
          <p:nvPr/>
        </p:nvSpPr>
        <p:spPr>
          <a:xfrm>
            <a:off x="6666196" y="2562495"/>
            <a:ext cx="117300" cy="118800"/>
          </a:xfrm>
          <a:prstGeom prst="flowChartAlternateProcess">
            <a:avLst/>
          </a:prstGeom>
          <a:solidFill>
            <a:srgbClr val="98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72" name="Google Shape;672;p41"/>
          <p:cNvSpPr/>
          <p:nvPr/>
        </p:nvSpPr>
        <p:spPr>
          <a:xfrm>
            <a:off x="6666195" y="3285816"/>
            <a:ext cx="117300" cy="118800"/>
          </a:xfrm>
          <a:prstGeom prst="flowChartAlternateProcess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73" name="Google Shape;673;p41"/>
          <p:cNvSpPr/>
          <p:nvPr/>
        </p:nvSpPr>
        <p:spPr>
          <a:xfrm>
            <a:off x="6666195" y="3430310"/>
            <a:ext cx="117300" cy="118800"/>
          </a:xfrm>
          <a:prstGeom prst="flowChartAlternateProcess">
            <a:avLst/>
          </a:prstGeom>
          <a:solidFill>
            <a:srgbClr val="A4C2F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74" name="Google Shape;674;p41"/>
          <p:cNvSpPr/>
          <p:nvPr/>
        </p:nvSpPr>
        <p:spPr>
          <a:xfrm>
            <a:off x="6666195" y="3574843"/>
            <a:ext cx="117300" cy="118800"/>
          </a:xfrm>
          <a:prstGeom prst="flowChartAlternateProcess">
            <a:avLst/>
          </a:prstGeom>
          <a:solidFill>
            <a:srgbClr val="6C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75" name="Google Shape;675;p41"/>
          <p:cNvSpPr/>
          <p:nvPr/>
        </p:nvSpPr>
        <p:spPr>
          <a:xfrm>
            <a:off x="6666196" y="2707028"/>
            <a:ext cx="117300" cy="1188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76" name="Google Shape;676;p41"/>
          <p:cNvSpPr/>
          <p:nvPr/>
        </p:nvSpPr>
        <p:spPr>
          <a:xfrm>
            <a:off x="6666196" y="2852255"/>
            <a:ext cx="117300" cy="118800"/>
          </a:xfrm>
          <a:prstGeom prst="flowChartAlternateProcess">
            <a:avLst/>
          </a:prstGeom>
          <a:solidFill>
            <a:srgbClr val="F1C23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77" name="Google Shape;677;p41"/>
          <p:cNvSpPr/>
          <p:nvPr/>
        </p:nvSpPr>
        <p:spPr>
          <a:xfrm>
            <a:off x="6666196" y="2996769"/>
            <a:ext cx="117300" cy="118800"/>
          </a:xfrm>
          <a:prstGeom prst="flowChartAlternateProcess">
            <a:avLst/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78" name="Google Shape;678;p41"/>
          <p:cNvSpPr/>
          <p:nvPr/>
        </p:nvSpPr>
        <p:spPr>
          <a:xfrm>
            <a:off x="6666196" y="3141283"/>
            <a:ext cx="117300" cy="118800"/>
          </a:xfrm>
          <a:prstGeom prst="flowChartAlternateProcess">
            <a:avLst/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79" name="Google Shape;679;p41"/>
          <p:cNvSpPr txBox="1"/>
          <p:nvPr/>
        </p:nvSpPr>
        <p:spPr>
          <a:xfrm>
            <a:off x="6482825" y="1911075"/>
            <a:ext cx="185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reconstructed dataset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80" name="Google Shape;680;p41"/>
          <p:cNvSpPr/>
          <p:nvPr/>
        </p:nvSpPr>
        <p:spPr>
          <a:xfrm>
            <a:off x="1928093" y="2927775"/>
            <a:ext cx="422400" cy="18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81" name="Google Shape;681;p41"/>
          <p:cNvSpPr/>
          <p:nvPr/>
        </p:nvSpPr>
        <p:spPr>
          <a:xfrm rot="2079786">
            <a:off x="4167581" y="3243654"/>
            <a:ext cx="440967" cy="17912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82" name="Google Shape;682;p41"/>
          <p:cNvSpPr/>
          <p:nvPr/>
        </p:nvSpPr>
        <p:spPr>
          <a:xfrm rot="-2417567">
            <a:off x="6151153" y="3928201"/>
            <a:ext cx="447198" cy="17680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83" name="Google Shape;683;p41"/>
          <p:cNvSpPr/>
          <p:nvPr/>
        </p:nvSpPr>
        <p:spPr>
          <a:xfrm rot="1602407">
            <a:off x="6040133" y="2122916"/>
            <a:ext cx="433888" cy="18226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84" name="Google Shape;684;p41"/>
          <p:cNvSpPr/>
          <p:nvPr/>
        </p:nvSpPr>
        <p:spPr>
          <a:xfrm rot="-5193157">
            <a:off x="4415621" y="2420017"/>
            <a:ext cx="24945" cy="1842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85" name="Google Shape;685;p41"/>
          <p:cNvSpPr/>
          <p:nvPr/>
        </p:nvSpPr>
        <p:spPr>
          <a:xfrm rot="-5193157">
            <a:off x="4450445" y="2490861"/>
            <a:ext cx="24945" cy="1842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86" name="Google Shape;686;p41"/>
          <p:cNvSpPr/>
          <p:nvPr/>
        </p:nvSpPr>
        <p:spPr>
          <a:xfrm rot="-5193157">
            <a:off x="4485268" y="2561706"/>
            <a:ext cx="24945" cy="1842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87" name="Google Shape;687;p41"/>
          <p:cNvSpPr txBox="1"/>
          <p:nvPr/>
        </p:nvSpPr>
        <p:spPr>
          <a:xfrm>
            <a:off x="6627025" y="4297450"/>
            <a:ext cx="164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same size: W = 19</a:t>
            </a:r>
            <a:endParaRPr b="1" sz="12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8" name="Google Shape;688;p41"/>
          <p:cNvSpPr/>
          <p:nvPr/>
        </p:nvSpPr>
        <p:spPr>
          <a:xfrm>
            <a:off x="7236500" y="3816525"/>
            <a:ext cx="256500" cy="439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89" name="Google Shape;689;p41"/>
          <p:cNvSpPr/>
          <p:nvPr/>
        </p:nvSpPr>
        <p:spPr>
          <a:xfrm>
            <a:off x="2439575" y="3129063"/>
            <a:ext cx="963000" cy="296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rgbClr val="0101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90" name="Google Shape;690;p41"/>
          <p:cNvSpPr/>
          <p:nvPr/>
        </p:nvSpPr>
        <p:spPr>
          <a:xfrm>
            <a:off x="2459772" y="3129738"/>
            <a:ext cx="552300" cy="86100"/>
          </a:xfrm>
          <a:prstGeom prst="flowChartAlternateProcess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91" name="Google Shape;691;p41"/>
          <p:cNvSpPr/>
          <p:nvPr/>
        </p:nvSpPr>
        <p:spPr>
          <a:xfrm>
            <a:off x="2620001" y="3226463"/>
            <a:ext cx="592500" cy="86100"/>
          </a:xfrm>
          <a:prstGeom prst="flowChartAlternateProcess">
            <a:avLst/>
          </a:prstGeom>
          <a:solidFill>
            <a:srgbClr val="A4C2F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92" name="Google Shape;692;p41"/>
          <p:cNvSpPr/>
          <p:nvPr/>
        </p:nvSpPr>
        <p:spPr>
          <a:xfrm>
            <a:off x="2770200" y="3323188"/>
            <a:ext cx="616200" cy="86100"/>
          </a:xfrm>
          <a:prstGeom prst="flowChartAlternateProcess">
            <a:avLst/>
          </a:prstGeom>
          <a:solidFill>
            <a:srgbClr val="6C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highlight>
                <a:srgbClr val="00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693" name="Google Shape;693;p41"/>
          <p:cNvGrpSpPr/>
          <p:nvPr/>
        </p:nvGrpSpPr>
        <p:grpSpPr>
          <a:xfrm>
            <a:off x="4823449" y="63079"/>
            <a:ext cx="3542970" cy="610546"/>
            <a:chOff x="5037963" y="102476"/>
            <a:chExt cx="3240916" cy="476989"/>
          </a:xfrm>
        </p:grpSpPr>
        <p:pic>
          <p:nvPicPr>
            <p:cNvPr id="694" name="Google Shape;694;p41"/>
            <p:cNvPicPr preferRelativeResize="0"/>
            <p:nvPr/>
          </p:nvPicPr>
          <p:blipFill>
            <a:blip r:embed="rId4">
              <a:alphaModFix amt="37000"/>
            </a:blip>
            <a:stretch>
              <a:fillRect/>
            </a:stretch>
          </p:blipFill>
          <p:spPr>
            <a:xfrm>
              <a:off x="6491176" y="149319"/>
              <a:ext cx="393705" cy="38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83151" y="102490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41"/>
            <p:cNvPicPr preferRelativeResize="0"/>
            <p:nvPr/>
          </p:nvPicPr>
          <p:blipFill>
            <a:blip r:embed="rId5">
              <a:alphaModFix amt="37000"/>
            </a:blip>
            <a:stretch>
              <a:fillRect/>
            </a:stretch>
          </p:blipFill>
          <p:spPr>
            <a:xfrm flipH="1">
              <a:off x="7162026" y="102476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41"/>
            <p:cNvPicPr preferRelativeResize="0"/>
            <p:nvPr/>
          </p:nvPicPr>
          <p:blipFill>
            <a:blip r:embed="rId6">
              <a:alphaModFix amt="37000"/>
            </a:blip>
            <a:stretch>
              <a:fillRect/>
            </a:stretch>
          </p:blipFill>
          <p:spPr>
            <a:xfrm>
              <a:off x="5037963" y="147463"/>
              <a:ext cx="393705" cy="387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41"/>
            <p:cNvPicPr preferRelativeResize="0"/>
            <p:nvPr/>
          </p:nvPicPr>
          <p:blipFill>
            <a:blip r:embed="rId7">
              <a:alphaModFix amt="37000"/>
            </a:blip>
            <a:stretch>
              <a:fillRect/>
            </a:stretch>
          </p:blipFill>
          <p:spPr>
            <a:xfrm>
              <a:off x="7846690" y="168946"/>
              <a:ext cx="432189" cy="344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9" name="Google Shape;699;p41"/>
            <p:cNvSpPr/>
            <p:nvPr/>
          </p:nvSpPr>
          <p:spPr>
            <a:xfrm>
              <a:off x="5478924" y="28656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6194699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6941536" y="28651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7688374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2"/>
          <p:cNvSpPr txBox="1"/>
          <p:nvPr>
            <p:ph type="title"/>
          </p:nvPr>
        </p:nvSpPr>
        <p:spPr>
          <a:xfrm>
            <a:off x="209625" y="420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/>
              <a:t>   </a:t>
            </a:r>
            <a:r>
              <a:rPr lang="it" sz="2800"/>
              <a:t>EncoderRegressor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708" name="Google Shape;708;p42"/>
          <p:cNvSpPr txBox="1"/>
          <p:nvPr/>
        </p:nvSpPr>
        <p:spPr>
          <a:xfrm>
            <a:off x="576375" y="942275"/>
            <a:ext cx="5979900" cy="24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Key changes and chosen hyperparameters:     </a:t>
            </a: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• </a:t>
            </a:r>
            <a:r>
              <a:rPr b="1" lang="it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Embedding &amp; Positional Encoding</a:t>
            </a: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:</a:t>
            </a:r>
            <a:b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 – Positional encoding can be learnable</a:t>
            </a: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• </a:t>
            </a:r>
            <a:r>
              <a:rPr b="1" lang="it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Within</a:t>
            </a: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b="1" lang="it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Transformer Encoder Layers</a:t>
            </a: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:</a:t>
            </a:r>
            <a:b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– Batch normalization over Layer normalization to effectively manage possible outliers									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  •</a:t>
            </a:r>
            <a:r>
              <a:rPr b="1" lang="it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Output Head</a:t>
            </a: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:</a:t>
            </a:r>
            <a:b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 – Pre-training: Maps high-dimensional representations back to original input dimension for reconstruction.</a:t>
            </a:r>
            <a:b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 – Regression: Applies mean pooling followed by a fully-connected head for single RUL prediction.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•</a:t>
            </a:r>
            <a:r>
              <a:rPr b="1" lang="it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Hyperparameters</a:t>
            </a: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:</a:t>
            </a:r>
            <a:b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 – Batch size=128, embedding_dim=256, num_heads=16, num_Encoder_layers=4												             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709" name="Google Shape;7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925" y="673637"/>
            <a:ext cx="2250301" cy="3944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0" name="Google Shape;710;p42"/>
          <p:cNvGrpSpPr/>
          <p:nvPr/>
        </p:nvGrpSpPr>
        <p:grpSpPr>
          <a:xfrm>
            <a:off x="4823449" y="63079"/>
            <a:ext cx="3542970" cy="610546"/>
            <a:chOff x="5037963" y="102476"/>
            <a:chExt cx="3240916" cy="476989"/>
          </a:xfrm>
        </p:grpSpPr>
        <p:pic>
          <p:nvPicPr>
            <p:cNvPr id="711" name="Google Shape;711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1176" y="149319"/>
              <a:ext cx="393705" cy="38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42"/>
            <p:cNvPicPr preferRelativeResize="0"/>
            <p:nvPr/>
          </p:nvPicPr>
          <p:blipFill>
            <a:blip r:embed="rId5">
              <a:alphaModFix amt="37000"/>
            </a:blip>
            <a:stretch>
              <a:fillRect/>
            </a:stretch>
          </p:blipFill>
          <p:spPr>
            <a:xfrm>
              <a:off x="5683151" y="102490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42"/>
            <p:cNvPicPr preferRelativeResize="0"/>
            <p:nvPr/>
          </p:nvPicPr>
          <p:blipFill>
            <a:blip r:embed="rId5">
              <a:alphaModFix amt="38000"/>
            </a:blip>
            <a:stretch>
              <a:fillRect/>
            </a:stretch>
          </p:blipFill>
          <p:spPr>
            <a:xfrm flipH="1">
              <a:off x="7162026" y="102476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42"/>
            <p:cNvPicPr preferRelativeResize="0"/>
            <p:nvPr/>
          </p:nvPicPr>
          <p:blipFill>
            <a:blip r:embed="rId6">
              <a:alphaModFix amt="37000"/>
            </a:blip>
            <a:stretch>
              <a:fillRect/>
            </a:stretch>
          </p:blipFill>
          <p:spPr>
            <a:xfrm>
              <a:off x="5037963" y="147463"/>
              <a:ext cx="393705" cy="387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42"/>
            <p:cNvPicPr preferRelativeResize="0"/>
            <p:nvPr/>
          </p:nvPicPr>
          <p:blipFill>
            <a:blip r:embed="rId7">
              <a:alphaModFix amt="37000"/>
            </a:blip>
            <a:stretch>
              <a:fillRect/>
            </a:stretch>
          </p:blipFill>
          <p:spPr>
            <a:xfrm>
              <a:off x="7846690" y="168946"/>
              <a:ext cx="432189" cy="344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6" name="Google Shape;716;p42"/>
            <p:cNvSpPr/>
            <p:nvPr/>
          </p:nvSpPr>
          <p:spPr>
            <a:xfrm>
              <a:off x="5478924" y="28656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717" name="Google Shape;717;p42"/>
            <p:cNvSpPr/>
            <p:nvPr/>
          </p:nvSpPr>
          <p:spPr>
            <a:xfrm>
              <a:off x="6194699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718" name="Google Shape;718;p42"/>
            <p:cNvSpPr/>
            <p:nvPr/>
          </p:nvSpPr>
          <p:spPr>
            <a:xfrm>
              <a:off x="6941536" y="28651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719" name="Google Shape;719;p42"/>
            <p:cNvSpPr/>
            <p:nvPr/>
          </p:nvSpPr>
          <p:spPr>
            <a:xfrm>
              <a:off x="7688374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3"/>
          <p:cNvSpPr txBox="1"/>
          <p:nvPr>
            <p:ph type="title"/>
          </p:nvPr>
        </p:nvSpPr>
        <p:spPr>
          <a:xfrm>
            <a:off x="720000" y="577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900"/>
              <a:t>2</a:t>
            </a:r>
            <a:r>
              <a:rPr lang="it" sz="2600"/>
              <a:t>-Phase Training: Pre-Training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725" name="Google Shape;725;p43"/>
          <p:cNvSpPr txBox="1"/>
          <p:nvPr/>
        </p:nvSpPr>
        <p:spPr>
          <a:xfrm>
            <a:off x="902225" y="1053125"/>
            <a:ext cx="7020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AutoNum type="arabicPeriod"/>
            </a:pPr>
            <a:r>
              <a:rPr b="1" lang="it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Self-supervised input reconstruction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26" name="Google Shape;726;p43"/>
          <p:cNvPicPr preferRelativeResize="0"/>
          <p:nvPr/>
        </p:nvPicPr>
        <p:blipFill rotWithShape="1">
          <a:blip r:embed="rId3">
            <a:alphaModFix/>
          </a:blip>
          <a:srcRect b="5784" l="0" r="0" t="0"/>
          <a:stretch/>
        </p:blipFill>
        <p:spPr>
          <a:xfrm>
            <a:off x="5799725" y="1053125"/>
            <a:ext cx="2067899" cy="3415326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43"/>
          <p:cNvSpPr txBox="1"/>
          <p:nvPr/>
        </p:nvSpPr>
        <p:spPr>
          <a:xfrm>
            <a:off x="6315125" y="4348300"/>
            <a:ext cx="139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Masked Window</a:t>
            </a:r>
            <a:endParaRPr b="1" sz="1100">
              <a:solidFill>
                <a:srgbClr val="0101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8" name="Google Shape;728;p43"/>
          <p:cNvSpPr txBox="1"/>
          <p:nvPr/>
        </p:nvSpPr>
        <p:spPr>
          <a:xfrm>
            <a:off x="6103625" y="686375"/>
            <a:ext cx="181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Reconstructed Window</a:t>
            </a:r>
            <a:endParaRPr b="1" sz="1100">
              <a:solidFill>
                <a:srgbClr val="0101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29" name="Google Shape;729;p43"/>
          <p:cNvCxnSpPr/>
          <p:nvPr/>
        </p:nvCxnSpPr>
        <p:spPr>
          <a:xfrm rot="10800000">
            <a:off x="7013075" y="958350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01010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0" name="Google Shape;730;p43"/>
          <p:cNvSpPr txBox="1"/>
          <p:nvPr/>
        </p:nvSpPr>
        <p:spPr>
          <a:xfrm>
            <a:off x="981475" y="1668725"/>
            <a:ext cx="4212900" cy="26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– Randomly mask approximately 15% of window’s values. 							</a:t>
            </a:r>
            <a:r>
              <a:rPr lang="it" sz="13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Another layer at the end of the flow is added to </a:t>
            </a:r>
            <a:r>
              <a:rPr lang="it" sz="1300">
                <a:latin typeface="Raleway Medium"/>
                <a:ea typeface="Raleway Medium"/>
                <a:cs typeface="Raleway Medium"/>
                <a:sym typeface="Raleway Medium"/>
              </a:rPr>
              <a:t>maps the high-dimensional representations back to the original input dimension</a:t>
            </a:r>
            <a:endParaRPr sz="13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– Objective: Reconstructing</a:t>
            </a:r>
            <a:r>
              <a:rPr lang="it" sz="13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the original values at the masked position using MSE loss. </a:t>
            </a:r>
            <a:endParaRPr sz="13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– Our intention: Make the model learn contextual and temporal dependencies with few training epochs.</a:t>
            </a:r>
            <a:endParaRPr sz="13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731" name="Google Shape;731;p43"/>
          <p:cNvGrpSpPr/>
          <p:nvPr/>
        </p:nvGrpSpPr>
        <p:grpSpPr>
          <a:xfrm>
            <a:off x="4823449" y="63079"/>
            <a:ext cx="3542970" cy="610546"/>
            <a:chOff x="5037963" y="102476"/>
            <a:chExt cx="3240916" cy="476989"/>
          </a:xfrm>
        </p:grpSpPr>
        <p:pic>
          <p:nvPicPr>
            <p:cNvPr id="732" name="Google Shape;732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1176" y="149319"/>
              <a:ext cx="393705" cy="38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43"/>
            <p:cNvPicPr preferRelativeResize="0"/>
            <p:nvPr/>
          </p:nvPicPr>
          <p:blipFill>
            <a:blip r:embed="rId5">
              <a:alphaModFix amt="37000"/>
            </a:blip>
            <a:stretch>
              <a:fillRect/>
            </a:stretch>
          </p:blipFill>
          <p:spPr>
            <a:xfrm>
              <a:off x="5683151" y="102490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43"/>
            <p:cNvPicPr preferRelativeResize="0"/>
            <p:nvPr/>
          </p:nvPicPr>
          <p:blipFill>
            <a:blip r:embed="rId5">
              <a:alphaModFix amt="38000"/>
            </a:blip>
            <a:stretch>
              <a:fillRect/>
            </a:stretch>
          </p:blipFill>
          <p:spPr>
            <a:xfrm flipH="1">
              <a:off x="7162026" y="102476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43"/>
            <p:cNvPicPr preferRelativeResize="0"/>
            <p:nvPr/>
          </p:nvPicPr>
          <p:blipFill>
            <a:blip r:embed="rId6">
              <a:alphaModFix amt="37000"/>
            </a:blip>
            <a:stretch>
              <a:fillRect/>
            </a:stretch>
          </p:blipFill>
          <p:spPr>
            <a:xfrm>
              <a:off x="5037963" y="147463"/>
              <a:ext cx="393705" cy="387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43"/>
            <p:cNvPicPr preferRelativeResize="0"/>
            <p:nvPr/>
          </p:nvPicPr>
          <p:blipFill>
            <a:blip r:embed="rId7">
              <a:alphaModFix amt="37000"/>
            </a:blip>
            <a:stretch>
              <a:fillRect/>
            </a:stretch>
          </p:blipFill>
          <p:spPr>
            <a:xfrm>
              <a:off x="7846690" y="168946"/>
              <a:ext cx="432189" cy="344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7" name="Google Shape;737;p43"/>
            <p:cNvSpPr/>
            <p:nvPr/>
          </p:nvSpPr>
          <p:spPr>
            <a:xfrm>
              <a:off x="5478924" y="28656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6194699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6941536" y="28651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7688374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4"/>
          <p:cNvSpPr txBox="1"/>
          <p:nvPr>
            <p:ph type="title"/>
          </p:nvPr>
        </p:nvSpPr>
        <p:spPr>
          <a:xfrm>
            <a:off x="720000" y="577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900"/>
              <a:t>2</a:t>
            </a:r>
            <a:r>
              <a:rPr lang="it" sz="2600"/>
              <a:t>-Phase Training: Fine-Tuning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746" name="Google Shape;746;p44"/>
          <p:cNvPicPr preferRelativeResize="0"/>
          <p:nvPr/>
        </p:nvPicPr>
        <p:blipFill rotWithShape="1">
          <a:blip r:embed="rId3">
            <a:alphaModFix/>
          </a:blip>
          <a:srcRect b="5784" l="0" r="0" t="0"/>
          <a:stretch/>
        </p:blipFill>
        <p:spPr>
          <a:xfrm>
            <a:off x="5799725" y="1053125"/>
            <a:ext cx="2067899" cy="3415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7" name="Google Shape;747;p44"/>
          <p:cNvCxnSpPr/>
          <p:nvPr/>
        </p:nvCxnSpPr>
        <p:spPr>
          <a:xfrm rot="10800000">
            <a:off x="7013075" y="958350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01010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8" name="Google Shape;748;p44"/>
          <p:cNvSpPr txBox="1"/>
          <p:nvPr/>
        </p:nvSpPr>
        <p:spPr>
          <a:xfrm>
            <a:off x="6315125" y="4348300"/>
            <a:ext cx="139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Window</a:t>
            </a:r>
            <a:endParaRPr b="1" sz="1100">
              <a:solidFill>
                <a:srgbClr val="0101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9" name="Google Shape;749;p44"/>
          <p:cNvSpPr txBox="1"/>
          <p:nvPr/>
        </p:nvSpPr>
        <p:spPr>
          <a:xfrm>
            <a:off x="6103625" y="686375"/>
            <a:ext cx="181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rgbClr val="010101"/>
                </a:solidFill>
                <a:latin typeface="Raleway"/>
                <a:ea typeface="Raleway"/>
                <a:cs typeface="Raleway"/>
                <a:sym typeface="Raleway"/>
              </a:rPr>
              <a:t>RUL</a:t>
            </a:r>
            <a:endParaRPr b="1" sz="1100">
              <a:solidFill>
                <a:srgbClr val="01010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0" name="Google Shape;750;p44"/>
          <p:cNvSpPr txBox="1"/>
          <p:nvPr/>
        </p:nvSpPr>
        <p:spPr>
          <a:xfrm>
            <a:off x="902225" y="1053125"/>
            <a:ext cx="7020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2.    </a:t>
            </a:r>
            <a:r>
              <a:rPr b="1" lang="it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Self-supervised RUL prediction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1" name="Google Shape;751;p44"/>
          <p:cNvSpPr txBox="1"/>
          <p:nvPr/>
        </p:nvSpPr>
        <p:spPr>
          <a:xfrm>
            <a:off x="902225" y="1724500"/>
            <a:ext cx="4813500" cy="26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– Transfer pre-trained weights to a regression model with a new head that aggregates the sequence via mean pooling and maps the representation to a single RUL prediction.</a:t>
            </a:r>
            <a:endParaRPr sz="13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– Objective: Fine-tune the model on the regression task </a:t>
            </a:r>
            <a:r>
              <a:rPr lang="it" sz="13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predicting</a:t>
            </a:r>
            <a:r>
              <a:rPr lang="it" sz="13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RUL for each window.</a:t>
            </a:r>
            <a:endParaRPr sz="13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– Our intention: Leverage the robust features learned during pre-training to efficiently adapt the model for precise RUL estimation with minimal additional training epochs.</a:t>
            </a:r>
            <a:endParaRPr sz="13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752" name="Google Shape;752;p44"/>
          <p:cNvGrpSpPr/>
          <p:nvPr/>
        </p:nvGrpSpPr>
        <p:grpSpPr>
          <a:xfrm>
            <a:off x="4823449" y="63079"/>
            <a:ext cx="3542970" cy="610546"/>
            <a:chOff x="5037963" y="102476"/>
            <a:chExt cx="3240916" cy="476989"/>
          </a:xfrm>
        </p:grpSpPr>
        <p:pic>
          <p:nvPicPr>
            <p:cNvPr id="753" name="Google Shape;753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1176" y="149319"/>
              <a:ext cx="393705" cy="38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Google Shape;754;p44"/>
            <p:cNvPicPr preferRelativeResize="0"/>
            <p:nvPr/>
          </p:nvPicPr>
          <p:blipFill>
            <a:blip r:embed="rId5">
              <a:alphaModFix amt="37000"/>
            </a:blip>
            <a:stretch>
              <a:fillRect/>
            </a:stretch>
          </p:blipFill>
          <p:spPr>
            <a:xfrm>
              <a:off x="5683151" y="102490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44"/>
            <p:cNvPicPr preferRelativeResize="0"/>
            <p:nvPr/>
          </p:nvPicPr>
          <p:blipFill>
            <a:blip r:embed="rId5">
              <a:alphaModFix amt="38000"/>
            </a:blip>
            <a:stretch>
              <a:fillRect/>
            </a:stretch>
          </p:blipFill>
          <p:spPr>
            <a:xfrm flipH="1">
              <a:off x="7162026" y="102476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44"/>
            <p:cNvPicPr preferRelativeResize="0"/>
            <p:nvPr/>
          </p:nvPicPr>
          <p:blipFill>
            <a:blip r:embed="rId6">
              <a:alphaModFix amt="37000"/>
            </a:blip>
            <a:stretch>
              <a:fillRect/>
            </a:stretch>
          </p:blipFill>
          <p:spPr>
            <a:xfrm>
              <a:off x="5037963" y="147463"/>
              <a:ext cx="393705" cy="387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44"/>
            <p:cNvPicPr preferRelativeResize="0"/>
            <p:nvPr/>
          </p:nvPicPr>
          <p:blipFill>
            <a:blip r:embed="rId7">
              <a:alphaModFix amt="37000"/>
            </a:blip>
            <a:stretch>
              <a:fillRect/>
            </a:stretch>
          </p:blipFill>
          <p:spPr>
            <a:xfrm>
              <a:off x="7846690" y="168946"/>
              <a:ext cx="432189" cy="344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8" name="Google Shape;758;p44"/>
            <p:cNvSpPr/>
            <p:nvPr/>
          </p:nvSpPr>
          <p:spPr>
            <a:xfrm>
              <a:off x="5478924" y="28656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759" name="Google Shape;759;p44"/>
            <p:cNvSpPr/>
            <p:nvPr/>
          </p:nvSpPr>
          <p:spPr>
            <a:xfrm>
              <a:off x="6194699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760" name="Google Shape;760;p44"/>
            <p:cNvSpPr/>
            <p:nvPr/>
          </p:nvSpPr>
          <p:spPr>
            <a:xfrm>
              <a:off x="6941536" y="28651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761" name="Google Shape;761;p44"/>
            <p:cNvSpPr/>
            <p:nvPr/>
          </p:nvSpPr>
          <p:spPr>
            <a:xfrm>
              <a:off x="7688374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Baseline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7" name="Google Shape;767;p45"/>
          <p:cNvGrpSpPr/>
          <p:nvPr/>
        </p:nvGrpSpPr>
        <p:grpSpPr>
          <a:xfrm>
            <a:off x="4823449" y="63079"/>
            <a:ext cx="3542970" cy="610546"/>
            <a:chOff x="5037963" y="102476"/>
            <a:chExt cx="3240916" cy="476989"/>
          </a:xfrm>
        </p:grpSpPr>
        <p:pic>
          <p:nvPicPr>
            <p:cNvPr id="768" name="Google Shape;768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91176" y="149319"/>
              <a:ext cx="393705" cy="38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9" name="Google Shape;769;p45"/>
            <p:cNvPicPr preferRelativeResize="0"/>
            <p:nvPr/>
          </p:nvPicPr>
          <p:blipFill>
            <a:blip r:embed="rId4">
              <a:alphaModFix amt="37000"/>
            </a:blip>
            <a:stretch>
              <a:fillRect/>
            </a:stretch>
          </p:blipFill>
          <p:spPr>
            <a:xfrm>
              <a:off x="5683151" y="102490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0" name="Google Shape;770;p45"/>
            <p:cNvPicPr preferRelativeResize="0"/>
            <p:nvPr/>
          </p:nvPicPr>
          <p:blipFill>
            <a:blip r:embed="rId4">
              <a:alphaModFix amt="38000"/>
            </a:blip>
            <a:stretch>
              <a:fillRect/>
            </a:stretch>
          </p:blipFill>
          <p:spPr>
            <a:xfrm flipH="1">
              <a:off x="7162026" y="102476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1" name="Google Shape;771;p45"/>
            <p:cNvPicPr preferRelativeResize="0"/>
            <p:nvPr/>
          </p:nvPicPr>
          <p:blipFill>
            <a:blip r:embed="rId5">
              <a:alphaModFix amt="37000"/>
            </a:blip>
            <a:stretch>
              <a:fillRect/>
            </a:stretch>
          </p:blipFill>
          <p:spPr>
            <a:xfrm>
              <a:off x="5037963" y="147463"/>
              <a:ext cx="393705" cy="387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" name="Google Shape;772;p45"/>
            <p:cNvPicPr preferRelativeResize="0"/>
            <p:nvPr/>
          </p:nvPicPr>
          <p:blipFill>
            <a:blip r:embed="rId6">
              <a:alphaModFix amt="37000"/>
            </a:blip>
            <a:stretch>
              <a:fillRect/>
            </a:stretch>
          </p:blipFill>
          <p:spPr>
            <a:xfrm>
              <a:off x="7846690" y="168946"/>
              <a:ext cx="432189" cy="344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3" name="Google Shape;773;p45"/>
            <p:cNvSpPr/>
            <p:nvPr/>
          </p:nvSpPr>
          <p:spPr>
            <a:xfrm>
              <a:off x="5478924" y="28656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774" name="Google Shape;774;p45"/>
            <p:cNvSpPr/>
            <p:nvPr/>
          </p:nvSpPr>
          <p:spPr>
            <a:xfrm>
              <a:off x="6194699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6941536" y="28651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7688374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777" name="Google Shape;777;p45"/>
          <p:cNvSpPr txBox="1"/>
          <p:nvPr/>
        </p:nvSpPr>
        <p:spPr>
          <a:xfrm>
            <a:off x="783675" y="1112200"/>
            <a:ext cx="7930800" cy="3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Other models have been trained on the same dataset, with the same preprocessing steps, in order to compare their performance with our EncoderRegressor.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Results and comparisons will be further discussed.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78" name="Google Shape;778;p45"/>
          <p:cNvSpPr txBox="1"/>
          <p:nvPr/>
        </p:nvSpPr>
        <p:spPr>
          <a:xfrm>
            <a:off x="783675" y="2104525"/>
            <a:ext cx="2411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Linear regression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79" name="Google Shape;779;p45"/>
          <p:cNvSpPr txBox="1"/>
          <p:nvPr/>
        </p:nvSpPr>
        <p:spPr>
          <a:xfrm>
            <a:off x="3707775" y="2104525"/>
            <a:ext cx="16482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Random forest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80" name="Google Shape;780;p45"/>
          <p:cNvSpPr txBox="1"/>
          <p:nvPr/>
        </p:nvSpPr>
        <p:spPr>
          <a:xfrm>
            <a:off x="6087625" y="2131525"/>
            <a:ext cx="25398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Long Short-Term Memory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781" name="Google Shape;781;p45"/>
          <p:cNvPicPr preferRelativeResize="0"/>
          <p:nvPr/>
        </p:nvPicPr>
        <p:blipFill rotWithShape="1">
          <a:blip r:embed="rId7">
            <a:alphaModFix/>
          </a:blip>
          <a:srcRect b="11489" l="13351" r="10178" t="13073"/>
          <a:stretch/>
        </p:blipFill>
        <p:spPr>
          <a:xfrm>
            <a:off x="283325" y="2651700"/>
            <a:ext cx="2346301" cy="17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5"/>
          <p:cNvPicPr preferRelativeResize="0"/>
          <p:nvPr/>
        </p:nvPicPr>
        <p:blipFill rotWithShape="1">
          <a:blip r:embed="rId8">
            <a:alphaModFix/>
          </a:blip>
          <a:srcRect b="0" l="10106" r="10998" t="24749"/>
          <a:stretch/>
        </p:blipFill>
        <p:spPr>
          <a:xfrm>
            <a:off x="2916438" y="2567300"/>
            <a:ext cx="2795694" cy="190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98950" y="2567300"/>
            <a:ext cx="2539875" cy="19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6"/>
          <p:cNvSpPr/>
          <p:nvPr/>
        </p:nvSpPr>
        <p:spPr>
          <a:xfrm>
            <a:off x="567005" y="2152565"/>
            <a:ext cx="1211400" cy="2328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89" name="Google Shape;789;p46"/>
          <p:cNvSpPr/>
          <p:nvPr/>
        </p:nvSpPr>
        <p:spPr>
          <a:xfrm>
            <a:off x="567005" y="2412853"/>
            <a:ext cx="1380000" cy="2328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790" name="Google Shape;790;p46"/>
          <p:cNvCxnSpPr/>
          <p:nvPr/>
        </p:nvCxnSpPr>
        <p:spPr>
          <a:xfrm>
            <a:off x="579244" y="1976549"/>
            <a:ext cx="16800" cy="102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1" name="Google Shape;791;p46"/>
          <p:cNvCxnSpPr/>
          <p:nvPr/>
        </p:nvCxnSpPr>
        <p:spPr>
          <a:xfrm>
            <a:off x="746573" y="1976549"/>
            <a:ext cx="16800" cy="102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2" name="Google Shape;792;p46"/>
          <p:cNvCxnSpPr/>
          <p:nvPr/>
        </p:nvCxnSpPr>
        <p:spPr>
          <a:xfrm>
            <a:off x="913902" y="1976549"/>
            <a:ext cx="16800" cy="102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3" name="Google Shape;793;p46"/>
          <p:cNvCxnSpPr/>
          <p:nvPr/>
        </p:nvCxnSpPr>
        <p:spPr>
          <a:xfrm>
            <a:off x="1081230" y="1976549"/>
            <a:ext cx="16800" cy="102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4" name="Google Shape;794;p46"/>
          <p:cNvCxnSpPr/>
          <p:nvPr/>
        </p:nvCxnSpPr>
        <p:spPr>
          <a:xfrm>
            <a:off x="1248559" y="1976549"/>
            <a:ext cx="16800" cy="102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5" name="Google Shape;795;p46"/>
          <p:cNvCxnSpPr/>
          <p:nvPr/>
        </p:nvCxnSpPr>
        <p:spPr>
          <a:xfrm>
            <a:off x="1415888" y="1976549"/>
            <a:ext cx="16800" cy="102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46"/>
          <p:cNvCxnSpPr/>
          <p:nvPr/>
        </p:nvCxnSpPr>
        <p:spPr>
          <a:xfrm>
            <a:off x="1583216" y="1976549"/>
            <a:ext cx="16800" cy="102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7" name="Google Shape;797;p46"/>
          <p:cNvCxnSpPr/>
          <p:nvPr/>
        </p:nvCxnSpPr>
        <p:spPr>
          <a:xfrm>
            <a:off x="1750545" y="1976549"/>
            <a:ext cx="16800" cy="102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46"/>
          <p:cNvCxnSpPr/>
          <p:nvPr/>
        </p:nvCxnSpPr>
        <p:spPr>
          <a:xfrm>
            <a:off x="1917874" y="1976549"/>
            <a:ext cx="16800" cy="102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46"/>
          <p:cNvSpPr/>
          <p:nvPr/>
        </p:nvSpPr>
        <p:spPr>
          <a:xfrm>
            <a:off x="584700" y="2161761"/>
            <a:ext cx="856800" cy="73200"/>
          </a:xfrm>
          <a:prstGeom prst="flowChartAlternateProcess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00" name="Google Shape;800;p46"/>
          <p:cNvSpPr/>
          <p:nvPr/>
        </p:nvSpPr>
        <p:spPr>
          <a:xfrm>
            <a:off x="757189" y="2239593"/>
            <a:ext cx="856800" cy="73200"/>
          </a:xfrm>
          <a:prstGeom prst="flowChartAlternateProcess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01" name="Google Shape;801;p46"/>
          <p:cNvSpPr/>
          <p:nvPr/>
        </p:nvSpPr>
        <p:spPr>
          <a:xfrm>
            <a:off x="926139" y="2317449"/>
            <a:ext cx="856800" cy="73200"/>
          </a:xfrm>
          <a:prstGeom prst="flowChartAlternateProcess">
            <a:avLst/>
          </a:prstGeom>
          <a:solidFill>
            <a:srgbClr val="98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02" name="Google Shape;802;p46"/>
          <p:cNvSpPr/>
          <p:nvPr/>
        </p:nvSpPr>
        <p:spPr>
          <a:xfrm>
            <a:off x="1093437" y="2592649"/>
            <a:ext cx="856800" cy="49200"/>
          </a:xfrm>
          <a:prstGeom prst="flowChartAlternateProcess">
            <a:avLst/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03" name="Google Shape;803;p46"/>
          <p:cNvSpPr/>
          <p:nvPr/>
        </p:nvSpPr>
        <p:spPr>
          <a:xfrm>
            <a:off x="924509" y="2534948"/>
            <a:ext cx="856800" cy="49200"/>
          </a:xfrm>
          <a:prstGeom prst="flowChartAlternateProcess">
            <a:avLst/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04" name="Google Shape;804;p46"/>
          <p:cNvSpPr/>
          <p:nvPr/>
        </p:nvSpPr>
        <p:spPr>
          <a:xfrm>
            <a:off x="588282" y="2424223"/>
            <a:ext cx="856800" cy="492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05" name="Google Shape;805;p46"/>
          <p:cNvSpPr/>
          <p:nvPr/>
        </p:nvSpPr>
        <p:spPr>
          <a:xfrm>
            <a:off x="757189" y="2477258"/>
            <a:ext cx="856800" cy="49200"/>
          </a:xfrm>
          <a:prstGeom prst="flowChartAlternateProcess">
            <a:avLst/>
          </a:prstGeom>
          <a:solidFill>
            <a:srgbClr val="F1C23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06" name="Google Shape;806;p46"/>
          <p:cNvSpPr/>
          <p:nvPr/>
        </p:nvSpPr>
        <p:spPr>
          <a:xfrm>
            <a:off x="3020787" y="1916893"/>
            <a:ext cx="1126800" cy="101100"/>
          </a:xfrm>
          <a:prstGeom prst="flowChartAlternateProcess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07" name="Google Shape;807;p46"/>
          <p:cNvSpPr/>
          <p:nvPr/>
        </p:nvSpPr>
        <p:spPr>
          <a:xfrm>
            <a:off x="3020787" y="2040401"/>
            <a:ext cx="1126800" cy="101100"/>
          </a:xfrm>
          <a:prstGeom prst="flowChartAlternateProcess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08" name="Google Shape;808;p46"/>
          <p:cNvSpPr/>
          <p:nvPr/>
        </p:nvSpPr>
        <p:spPr>
          <a:xfrm>
            <a:off x="3020787" y="2163302"/>
            <a:ext cx="1126800" cy="101100"/>
          </a:xfrm>
          <a:prstGeom prst="flowChartAlternateProcess">
            <a:avLst/>
          </a:prstGeom>
          <a:solidFill>
            <a:srgbClr val="98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09" name="Google Shape;809;p46"/>
          <p:cNvSpPr/>
          <p:nvPr/>
        </p:nvSpPr>
        <p:spPr>
          <a:xfrm>
            <a:off x="3020773" y="2778448"/>
            <a:ext cx="1126800" cy="101100"/>
          </a:xfrm>
          <a:prstGeom prst="flowChartAlternateProcess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10" name="Google Shape;810;p46"/>
          <p:cNvSpPr/>
          <p:nvPr/>
        </p:nvSpPr>
        <p:spPr>
          <a:xfrm>
            <a:off x="3020773" y="2901333"/>
            <a:ext cx="1126800" cy="101100"/>
          </a:xfrm>
          <a:prstGeom prst="flowChartAlternateProcess">
            <a:avLst/>
          </a:prstGeom>
          <a:solidFill>
            <a:srgbClr val="A4C2F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11" name="Google Shape;811;p46"/>
          <p:cNvSpPr/>
          <p:nvPr/>
        </p:nvSpPr>
        <p:spPr>
          <a:xfrm>
            <a:off x="3020773" y="3024251"/>
            <a:ext cx="1126800" cy="101100"/>
          </a:xfrm>
          <a:prstGeom prst="flowChartAlternateProcess">
            <a:avLst/>
          </a:prstGeom>
          <a:solidFill>
            <a:srgbClr val="6C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12" name="Google Shape;812;p46"/>
          <p:cNvSpPr/>
          <p:nvPr/>
        </p:nvSpPr>
        <p:spPr>
          <a:xfrm>
            <a:off x="3020787" y="2286220"/>
            <a:ext cx="1126800" cy="1011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13" name="Google Shape;813;p46"/>
          <p:cNvSpPr/>
          <p:nvPr/>
        </p:nvSpPr>
        <p:spPr>
          <a:xfrm>
            <a:off x="3020787" y="2409727"/>
            <a:ext cx="1126800" cy="101100"/>
          </a:xfrm>
          <a:prstGeom prst="flowChartAlternateProcess">
            <a:avLst/>
          </a:prstGeom>
          <a:solidFill>
            <a:srgbClr val="F1C23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14" name="Google Shape;814;p46"/>
          <p:cNvSpPr/>
          <p:nvPr/>
        </p:nvSpPr>
        <p:spPr>
          <a:xfrm>
            <a:off x="3020787" y="2532629"/>
            <a:ext cx="1126800" cy="101100"/>
          </a:xfrm>
          <a:prstGeom prst="flowChartAlternateProcess">
            <a:avLst/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15" name="Google Shape;815;p46"/>
          <p:cNvSpPr/>
          <p:nvPr/>
        </p:nvSpPr>
        <p:spPr>
          <a:xfrm>
            <a:off x="3020787" y="2655530"/>
            <a:ext cx="1126800" cy="101100"/>
          </a:xfrm>
          <a:prstGeom prst="flowChartAlternateProcess">
            <a:avLst/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16" name="Google Shape;816;p46"/>
          <p:cNvSpPr/>
          <p:nvPr/>
        </p:nvSpPr>
        <p:spPr>
          <a:xfrm>
            <a:off x="2887904" y="1917581"/>
            <a:ext cx="104400" cy="101100"/>
          </a:xfrm>
          <a:prstGeom prst="flowChartAlternateProcess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17" name="Google Shape;817;p46"/>
          <p:cNvSpPr/>
          <p:nvPr/>
        </p:nvSpPr>
        <p:spPr>
          <a:xfrm>
            <a:off x="2887904" y="2040936"/>
            <a:ext cx="104400" cy="101100"/>
          </a:xfrm>
          <a:prstGeom prst="flowChartAlternateProcess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18" name="Google Shape;818;p46"/>
          <p:cNvSpPr/>
          <p:nvPr/>
        </p:nvSpPr>
        <p:spPr>
          <a:xfrm>
            <a:off x="2887904" y="2163684"/>
            <a:ext cx="104400" cy="101100"/>
          </a:xfrm>
          <a:prstGeom prst="flowChartAlternateProcess">
            <a:avLst/>
          </a:prstGeom>
          <a:solidFill>
            <a:srgbClr val="98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19" name="Google Shape;819;p46"/>
          <p:cNvSpPr/>
          <p:nvPr/>
        </p:nvSpPr>
        <p:spPr>
          <a:xfrm>
            <a:off x="2887902" y="2778067"/>
            <a:ext cx="104400" cy="101100"/>
          </a:xfrm>
          <a:prstGeom prst="flowChartAlternateProcess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20" name="Google Shape;820;p46"/>
          <p:cNvSpPr/>
          <p:nvPr/>
        </p:nvSpPr>
        <p:spPr>
          <a:xfrm>
            <a:off x="2887902" y="2900800"/>
            <a:ext cx="104400" cy="101100"/>
          </a:xfrm>
          <a:prstGeom prst="flowChartAlternateProcess">
            <a:avLst/>
          </a:prstGeom>
          <a:solidFill>
            <a:srgbClr val="A4C2F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21" name="Google Shape;821;p46"/>
          <p:cNvSpPr/>
          <p:nvPr/>
        </p:nvSpPr>
        <p:spPr>
          <a:xfrm>
            <a:off x="2887902" y="3023565"/>
            <a:ext cx="104400" cy="101100"/>
          </a:xfrm>
          <a:prstGeom prst="flowChartAlternateProcess">
            <a:avLst/>
          </a:prstGeom>
          <a:solidFill>
            <a:srgbClr val="6C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22" name="Google Shape;822;p46"/>
          <p:cNvSpPr/>
          <p:nvPr/>
        </p:nvSpPr>
        <p:spPr>
          <a:xfrm>
            <a:off x="2887904" y="2286450"/>
            <a:ext cx="104400" cy="1011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23" name="Google Shape;823;p46"/>
          <p:cNvSpPr/>
          <p:nvPr/>
        </p:nvSpPr>
        <p:spPr>
          <a:xfrm>
            <a:off x="2887904" y="2409804"/>
            <a:ext cx="104400" cy="101100"/>
          </a:xfrm>
          <a:prstGeom prst="flowChartAlternateProcess">
            <a:avLst/>
          </a:prstGeom>
          <a:solidFill>
            <a:srgbClr val="F1C23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24" name="Google Shape;824;p46"/>
          <p:cNvSpPr/>
          <p:nvPr/>
        </p:nvSpPr>
        <p:spPr>
          <a:xfrm>
            <a:off x="2887904" y="2532553"/>
            <a:ext cx="104400" cy="101100"/>
          </a:xfrm>
          <a:prstGeom prst="flowChartAlternateProcess">
            <a:avLst/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25" name="Google Shape;825;p46"/>
          <p:cNvSpPr/>
          <p:nvPr/>
        </p:nvSpPr>
        <p:spPr>
          <a:xfrm>
            <a:off x="2887904" y="2655302"/>
            <a:ext cx="104400" cy="101100"/>
          </a:xfrm>
          <a:prstGeom prst="flowChartAlternateProcess">
            <a:avLst/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26" name="Google Shape;826;p46"/>
          <p:cNvSpPr/>
          <p:nvPr/>
        </p:nvSpPr>
        <p:spPr>
          <a:xfrm>
            <a:off x="574008" y="2667860"/>
            <a:ext cx="856800" cy="2520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rgbClr val="0101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27" name="Google Shape;827;p46"/>
          <p:cNvSpPr/>
          <p:nvPr/>
        </p:nvSpPr>
        <p:spPr>
          <a:xfrm>
            <a:off x="606238" y="2663783"/>
            <a:ext cx="491400" cy="73200"/>
          </a:xfrm>
          <a:prstGeom prst="flowChartAlternateProcess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28" name="Google Shape;828;p46"/>
          <p:cNvSpPr/>
          <p:nvPr/>
        </p:nvSpPr>
        <p:spPr>
          <a:xfrm>
            <a:off x="748783" y="2745941"/>
            <a:ext cx="527100" cy="73200"/>
          </a:xfrm>
          <a:prstGeom prst="flowChartAlternateProcess">
            <a:avLst/>
          </a:prstGeom>
          <a:solidFill>
            <a:srgbClr val="A4C2F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29" name="Google Shape;829;p46"/>
          <p:cNvSpPr/>
          <p:nvPr/>
        </p:nvSpPr>
        <p:spPr>
          <a:xfrm>
            <a:off x="882405" y="2828098"/>
            <a:ext cx="548100" cy="73200"/>
          </a:xfrm>
          <a:prstGeom prst="flowChartAlternateProcess">
            <a:avLst/>
          </a:prstGeom>
          <a:solidFill>
            <a:srgbClr val="6C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highlight>
                <a:srgbClr val="00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830" name="Google Shape;830;p46"/>
          <p:cNvGrpSpPr/>
          <p:nvPr/>
        </p:nvGrpSpPr>
        <p:grpSpPr>
          <a:xfrm>
            <a:off x="4816300" y="2094190"/>
            <a:ext cx="819604" cy="870113"/>
            <a:chOff x="4301135" y="3249637"/>
            <a:chExt cx="1035900" cy="1129577"/>
          </a:xfrm>
        </p:grpSpPr>
        <p:pic>
          <p:nvPicPr>
            <p:cNvPr id="831" name="Google Shape;831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1850" y="3249637"/>
              <a:ext cx="894001" cy="894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2" name="Google Shape;832;p46"/>
            <p:cNvSpPr txBox="1"/>
            <p:nvPr/>
          </p:nvSpPr>
          <p:spPr>
            <a:xfrm>
              <a:off x="4301135" y="4105015"/>
              <a:ext cx="10359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MODEL</a:t>
              </a:r>
              <a:endPara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833" name="Google Shape;833;p46"/>
          <p:cNvSpPr/>
          <p:nvPr/>
        </p:nvSpPr>
        <p:spPr>
          <a:xfrm>
            <a:off x="2253953" y="2443876"/>
            <a:ext cx="375900" cy="1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834" name="Google Shape;834;p46"/>
          <p:cNvCxnSpPr>
            <a:stCxn id="806" idx="3"/>
            <a:endCxn id="831" idx="1"/>
          </p:cNvCxnSpPr>
          <p:nvPr/>
        </p:nvCxnSpPr>
        <p:spPr>
          <a:xfrm>
            <a:off x="4147587" y="1967443"/>
            <a:ext cx="685200" cy="47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5" name="Google Shape;835;p46"/>
          <p:cNvCxnSpPr>
            <a:stCxn id="811" idx="3"/>
            <a:endCxn id="831" idx="1"/>
          </p:cNvCxnSpPr>
          <p:nvPr/>
        </p:nvCxnSpPr>
        <p:spPr>
          <a:xfrm flipH="1" rot="10800000">
            <a:off x="4147573" y="2438501"/>
            <a:ext cx="685200" cy="63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6" name="Google Shape;836;p46"/>
          <p:cNvSpPr/>
          <p:nvPr/>
        </p:nvSpPr>
        <p:spPr>
          <a:xfrm>
            <a:off x="6304604" y="1848644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37" name="Google Shape;837;p46"/>
          <p:cNvSpPr/>
          <p:nvPr/>
        </p:nvSpPr>
        <p:spPr>
          <a:xfrm>
            <a:off x="6304604" y="1971998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38" name="Google Shape;838;p46"/>
          <p:cNvSpPr/>
          <p:nvPr/>
        </p:nvSpPr>
        <p:spPr>
          <a:xfrm>
            <a:off x="6304604" y="2094747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39" name="Google Shape;839;p46"/>
          <p:cNvSpPr/>
          <p:nvPr/>
        </p:nvSpPr>
        <p:spPr>
          <a:xfrm>
            <a:off x="6304602" y="2709130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40" name="Google Shape;840;p46"/>
          <p:cNvSpPr/>
          <p:nvPr/>
        </p:nvSpPr>
        <p:spPr>
          <a:xfrm>
            <a:off x="6304602" y="2831862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41" name="Google Shape;841;p46"/>
          <p:cNvSpPr/>
          <p:nvPr/>
        </p:nvSpPr>
        <p:spPr>
          <a:xfrm>
            <a:off x="6304602" y="2954627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42" name="Google Shape;842;p46"/>
          <p:cNvSpPr/>
          <p:nvPr/>
        </p:nvSpPr>
        <p:spPr>
          <a:xfrm>
            <a:off x="6304604" y="2217512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43" name="Google Shape;843;p46"/>
          <p:cNvSpPr/>
          <p:nvPr/>
        </p:nvSpPr>
        <p:spPr>
          <a:xfrm>
            <a:off x="6304604" y="2340867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44" name="Google Shape;844;p46"/>
          <p:cNvSpPr/>
          <p:nvPr/>
        </p:nvSpPr>
        <p:spPr>
          <a:xfrm>
            <a:off x="6304604" y="2463616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45" name="Google Shape;845;p46"/>
          <p:cNvSpPr/>
          <p:nvPr/>
        </p:nvSpPr>
        <p:spPr>
          <a:xfrm>
            <a:off x="6304604" y="2586364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846" name="Google Shape;846;p46"/>
          <p:cNvCxnSpPr>
            <a:stCxn id="831" idx="3"/>
            <a:endCxn id="836" idx="1"/>
          </p:cNvCxnSpPr>
          <p:nvPr/>
        </p:nvCxnSpPr>
        <p:spPr>
          <a:xfrm flipH="1" rot="10800000">
            <a:off x="5540023" y="1899115"/>
            <a:ext cx="764700" cy="53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7" name="Google Shape;847;p46"/>
          <p:cNvCxnSpPr>
            <a:stCxn id="831" idx="3"/>
            <a:endCxn id="841" idx="1"/>
          </p:cNvCxnSpPr>
          <p:nvPr/>
        </p:nvCxnSpPr>
        <p:spPr>
          <a:xfrm>
            <a:off x="5540023" y="2438515"/>
            <a:ext cx="764700" cy="566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8" name="Google Shape;848;p46"/>
          <p:cNvSpPr/>
          <p:nvPr/>
        </p:nvSpPr>
        <p:spPr>
          <a:xfrm>
            <a:off x="1783413" y="2142975"/>
            <a:ext cx="64800" cy="252000"/>
          </a:xfrm>
          <a:prstGeom prst="flowChartAlternateProcess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49" name="Google Shape;849;p46"/>
          <p:cNvSpPr/>
          <p:nvPr/>
        </p:nvSpPr>
        <p:spPr>
          <a:xfrm>
            <a:off x="1935913" y="2403250"/>
            <a:ext cx="60000" cy="252000"/>
          </a:xfrm>
          <a:prstGeom prst="flowChartAlternateProcess">
            <a:avLst/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50" name="Google Shape;850;p46"/>
          <p:cNvSpPr/>
          <p:nvPr/>
        </p:nvSpPr>
        <p:spPr>
          <a:xfrm>
            <a:off x="1415888" y="2667850"/>
            <a:ext cx="60000" cy="252000"/>
          </a:xfrm>
          <a:prstGeom prst="flowChartAlternateProcess">
            <a:avLst/>
          </a:prstGeom>
          <a:solidFill>
            <a:srgbClr val="1155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51" name="Google Shape;851;p46"/>
          <p:cNvSpPr txBox="1"/>
          <p:nvPr/>
        </p:nvSpPr>
        <p:spPr>
          <a:xfrm>
            <a:off x="777213" y="1630575"/>
            <a:ext cx="112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Trajectories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852" name="Google Shape;85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3961" y="2025124"/>
            <a:ext cx="375900" cy="428522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46"/>
          <p:cNvSpPr txBox="1"/>
          <p:nvPr/>
        </p:nvSpPr>
        <p:spPr>
          <a:xfrm>
            <a:off x="3102838" y="1561750"/>
            <a:ext cx="85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Windows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54" name="Google Shape;854;p46"/>
          <p:cNvSpPr txBox="1"/>
          <p:nvPr/>
        </p:nvSpPr>
        <p:spPr>
          <a:xfrm>
            <a:off x="5736113" y="1340963"/>
            <a:ext cx="124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Window-level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Predictions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55" name="Google Shape;855;p46"/>
          <p:cNvSpPr/>
          <p:nvPr/>
        </p:nvSpPr>
        <p:spPr>
          <a:xfrm>
            <a:off x="844238" y="3729525"/>
            <a:ext cx="237000" cy="252000"/>
          </a:xfrm>
          <a:prstGeom prst="flowChartAlternateProcess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56" name="Google Shape;856;p46"/>
          <p:cNvSpPr/>
          <p:nvPr/>
        </p:nvSpPr>
        <p:spPr>
          <a:xfrm>
            <a:off x="1138463" y="3729525"/>
            <a:ext cx="237000" cy="252000"/>
          </a:xfrm>
          <a:prstGeom prst="flowChartAlternateProcess">
            <a:avLst/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57" name="Google Shape;857;p46"/>
          <p:cNvSpPr/>
          <p:nvPr/>
        </p:nvSpPr>
        <p:spPr>
          <a:xfrm>
            <a:off x="1432688" y="3729525"/>
            <a:ext cx="237000" cy="252000"/>
          </a:xfrm>
          <a:prstGeom prst="flowChartAlternateProcess">
            <a:avLst/>
          </a:prstGeom>
          <a:solidFill>
            <a:srgbClr val="1155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58" name="Google Shape;858;p46"/>
          <p:cNvSpPr txBox="1"/>
          <p:nvPr/>
        </p:nvSpPr>
        <p:spPr>
          <a:xfrm>
            <a:off x="693563" y="3991413"/>
            <a:ext cx="112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Trajectories </a:t>
            </a:r>
            <a:b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ground truth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859" name="Google Shape;859;p46"/>
          <p:cNvCxnSpPr>
            <a:stCxn id="850" idx="2"/>
            <a:endCxn id="857" idx="0"/>
          </p:cNvCxnSpPr>
          <p:nvPr/>
        </p:nvCxnSpPr>
        <p:spPr>
          <a:xfrm>
            <a:off x="1445888" y="2919850"/>
            <a:ext cx="105300" cy="8097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0" name="Google Shape;860;p46"/>
          <p:cNvCxnSpPr>
            <a:stCxn id="849" idx="2"/>
            <a:endCxn id="856" idx="0"/>
          </p:cNvCxnSpPr>
          <p:nvPr/>
        </p:nvCxnSpPr>
        <p:spPr>
          <a:xfrm flipH="1">
            <a:off x="1257013" y="2655250"/>
            <a:ext cx="708900" cy="107430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1" name="Google Shape;861;p46"/>
          <p:cNvCxnSpPr>
            <a:stCxn id="848" idx="2"/>
            <a:endCxn id="855" idx="0"/>
          </p:cNvCxnSpPr>
          <p:nvPr/>
        </p:nvCxnSpPr>
        <p:spPr>
          <a:xfrm flipH="1">
            <a:off x="962613" y="2394975"/>
            <a:ext cx="853200" cy="133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2" name="Google Shape;862;p46"/>
          <p:cNvSpPr/>
          <p:nvPr/>
        </p:nvSpPr>
        <p:spPr>
          <a:xfrm rot="5400000">
            <a:off x="3992245" y="3763924"/>
            <a:ext cx="104400" cy="101100"/>
          </a:xfrm>
          <a:prstGeom prst="flowChartAlternateProcess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63" name="Google Shape;863;p46"/>
          <p:cNvSpPr/>
          <p:nvPr/>
        </p:nvSpPr>
        <p:spPr>
          <a:xfrm rot="5400000">
            <a:off x="3868891" y="3763924"/>
            <a:ext cx="104400" cy="101100"/>
          </a:xfrm>
          <a:prstGeom prst="flowChartAlternateProcess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64" name="Google Shape;864;p46"/>
          <p:cNvSpPr/>
          <p:nvPr/>
        </p:nvSpPr>
        <p:spPr>
          <a:xfrm rot="5400000">
            <a:off x="3746142" y="3763924"/>
            <a:ext cx="104400" cy="101100"/>
          </a:xfrm>
          <a:prstGeom prst="flowChartAlternateProcess">
            <a:avLst/>
          </a:prstGeom>
          <a:solidFill>
            <a:srgbClr val="98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65" name="Google Shape;865;p46"/>
          <p:cNvSpPr/>
          <p:nvPr/>
        </p:nvSpPr>
        <p:spPr>
          <a:xfrm rot="5400000">
            <a:off x="3131759" y="3763922"/>
            <a:ext cx="104400" cy="101100"/>
          </a:xfrm>
          <a:prstGeom prst="flowChartAlternateProcess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66" name="Google Shape;866;p46"/>
          <p:cNvSpPr/>
          <p:nvPr/>
        </p:nvSpPr>
        <p:spPr>
          <a:xfrm rot="5400000">
            <a:off x="3009026" y="3763922"/>
            <a:ext cx="104400" cy="101100"/>
          </a:xfrm>
          <a:prstGeom prst="flowChartAlternateProcess">
            <a:avLst/>
          </a:prstGeom>
          <a:solidFill>
            <a:srgbClr val="A4C2F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67" name="Google Shape;867;p46"/>
          <p:cNvSpPr/>
          <p:nvPr/>
        </p:nvSpPr>
        <p:spPr>
          <a:xfrm rot="5400000">
            <a:off x="2886261" y="3763922"/>
            <a:ext cx="104400" cy="101100"/>
          </a:xfrm>
          <a:prstGeom prst="flowChartAlternateProcess">
            <a:avLst/>
          </a:prstGeom>
          <a:solidFill>
            <a:srgbClr val="6C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68" name="Google Shape;868;p46"/>
          <p:cNvSpPr/>
          <p:nvPr/>
        </p:nvSpPr>
        <p:spPr>
          <a:xfrm rot="5400000">
            <a:off x="3623376" y="3763924"/>
            <a:ext cx="104400" cy="1011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69" name="Google Shape;869;p46"/>
          <p:cNvSpPr/>
          <p:nvPr/>
        </p:nvSpPr>
        <p:spPr>
          <a:xfrm rot="5400000">
            <a:off x="3500022" y="3763924"/>
            <a:ext cx="104400" cy="101100"/>
          </a:xfrm>
          <a:prstGeom prst="flowChartAlternateProcess">
            <a:avLst/>
          </a:prstGeom>
          <a:solidFill>
            <a:srgbClr val="F1C23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70" name="Google Shape;870;p46"/>
          <p:cNvSpPr/>
          <p:nvPr/>
        </p:nvSpPr>
        <p:spPr>
          <a:xfrm rot="5400000">
            <a:off x="3377273" y="3763924"/>
            <a:ext cx="104400" cy="101100"/>
          </a:xfrm>
          <a:prstGeom prst="flowChartAlternateProcess">
            <a:avLst/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71" name="Google Shape;871;p46"/>
          <p:cNvSpPr/>
          <p:nvPr/>
        </p:nvSpPr>
        <p:spPr>
          <a:xfrm rot="5400000">
            <a:off x="3254524" y="3763924"/>
            <a:ext cx="104400" cy="101100"/>
          </a:xfrm>
          <a:prstGeom prst="flowChartAlternateProcess">
            <a:avLst/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72" name="Google Shape;872;p46"/>
          <p:cNvSpPr txBox="1"/>
          <p:nvPr/>
        </p:nvSpPr>
        <p:spPr>
          <a:xfrm>
            <a:off x="2967838" y="3885188"/>
            <a:ext cx="112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Windows </a:t>
            </a:r>
            <a:b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ground truth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873" name="Google Shape;873;p46"/>
          <p:cNvCxnSpPr>
            <a:stCxn id="821" idx="2"/>
            <a:endCxn id="867" idx="1"/>
          </p:cNvCxnSpPr>
          <p:nvPr/>
        </p:nvCxnSpPr>
        <p:spPr>
          <a:xfrm flipH="1">
            <a:off x="2938602" y="3124665"/>
            <a:ext cx="1500" cy="63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4" name="Google Shape;874;p46"/>
          <p:cNvCxnSpPr>
            <a:endCxn id="866" idx="1"/>
          </p:cNvCxnSpPr>
          <p:nvPr/>
        </p:nvCxnSpPr>
        <p:spPr>
          <a:xfrm>
            <a:off x="2940026" y="3001772"/>
            <a:ext cx="121200" cy="76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5" name="Google Shape;875;p46"/>
          <p:cNvCxnSpPr>
            <a:endCxn id="865" idx="1"/>
          </p:cNvCxnSpPr>
          <p:nvPr/>
        </p:nvCxnSpPr>
        <p:spPr>
          <a:xfrm>
            <a:off x="2940059" y="2879072"/>
            <a:ext cx="243900" cy="88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6" name="Google Shape;876;p46"/>
          <p:cNvCxnSpPr>
            <a:endCxn id="871" idx="1"/>
          </p:cNvCxnSpPr>
          <p:nvPr/>
        </p:nvCxnSpPr>
        <p:spPr>
          <a:xfrm>
            <a:off x="2940124" y="2756374"/>
            <a:ext cx="366600" cy="100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7" name="Google Shape;877;p46"/>
          <p:cNvCxnSpPr>
            <a:endCxn id="862" idx="1"/>
          </p:cNvCxnSpPr>
          <p:nvPr/>
        </p:nvCxnSpPr>
        <p:spPr>
          <a:xfrm>
            <a:off x="3758545" y="3340174"/>
            <a:ext cx="285900" cy="4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8" name="Google Shape;878;p46"/>
          <p:cNvSpPr/>
          <p:nvPr/>
        </p:nvSpPr>
        <p:spPr>
          <a:xfrm rot="1779547">
            <a:off x="3570579" y="3470064"/>
            <a:ext cx="24857" cy="18317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79" name="Google Shape;879;p46"/>
          <p:cNvSpPr/>
          <p:nvPr/>
        </p:nvSpPr>
        <p:spPr>
          <a:xfrm rot="1779547">
            <a:off x="3491641" y="3470648"/>
            <a:ext cx="24857" cy="18317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80" name="Google Shape;880;p46"/>
          <p:cNvSpPr/>
          <p:nvPr/>
        </p:nvSpPr>
        <p:spPr>
          <a:xfrm rot="1779547">
            <a:off x="3412702" y="3471233"/>
            <a:ext cx="24857" cy="18317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81" name="Google Shape;881;p46"/>
          <p:cNvSpPr/>
          <p:nvPr/>
        </p:nvSpPr>
        <p:spPr>
          <a:xfrm rot="5165970">
            <a:off x="3706228" y="3274110"/>
            <a:ext cx="13231" cy="11116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82" name="Google Shape;882;p46"/>
          <p:cNvSpPr/>
          <p:nvPr/>
        </p:nvSpPr>
        <p:spPr>
          <a:xfrm rot="5165970">
            <a:off x="3679798" y="3237683"/>
            <a:ext cx="13231" cy="11116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83" name="Google Shape;883;p46"/>
          <p:cNvSpPr/>
          <p:nvPr/>
        </p:nvSpPr>
        <p:spPr>
          <a:xfrm rot="5165970">
            <a:off x="3653368" y="3201255"/>
            <a:ext cx="13231" cy="11116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884" name="Google Shape;88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879675" y="1990576"/>
            <a:ext cx="366600" cy="417898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46"/>
          <p:cNvSpPr/>
          <p:nvPr/>
        </p:nvSpPr>
        <p:spPr>
          <a:xfrm>
            <a:off x="6875016" y="2404013"/>
            <a:ext cx="375900" cy="1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86" name="Google Shape;886;p46"/>
          <p:cNvSpPr/>
          <p:nvPr/>
        </p:nvSpPr>
        <p:spPr>
          <a:xfrm rot="5400000">
            <a:off x="7724438" y="2036525"/>
            <a:ext cx="237000" cy="2520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87" name="Google Shape;887;p46"/>
          <p:cNvSpPr/>
          <p:nvPr/>
        </p:nvSpPr>
        <p:spPr>
          <a:xfrm rot="5400000">
            <a:off x="7724438" y="2330750"/>
            <a:ext cx="237000" cy="2520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88" name="Google Shape;888;p46"/>
          <p:cNvSpPr/>
          <p:nvPr/>
        </p:nvSpPr>
        <p:spPr>
          <a:xfrm rot="5400000">
            <a:off x="7724438" y="2624975"/>
            <a:ext cx="237000" cy="2520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89" name="Google Shape;889;p46"/>
          <p:cNvSpPr/>
          <p:nvPr/>
        </p:nvSpPr>
        <p:spPr>
          <a:xfrm rot="7179547">
            <a:off x="5920413" y="2530062"/>
            <a:ext cx="24857" cy="18317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90" name="Google Shape;890;p46"/>
          <p:cNvSpPr/>
          <p:nvPr/>
        </p:nvSpPr>
        <p:spPr>
          <a:xfrm rot="7179547">
            <a:off x="5919828" y="2451123"/>
            <a:ext cx="24857" cy="18317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91" name="Google Shape;891;p46"/>
          <p:cNvSpPr/>
          <p:nvPr/>
        </p:nvSpPr>
        <p:spPr>
          <a:xfrm rot="7179547">
            <a:off x="5919244" y="2372185"/>
            <a:ext cx="24857" cy="18317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92" name="Google Shape;892;p46"/>
          <p:cNvSpPr txBox="1"/>
          <p:nvPr/>
        </p:nvSpPr>
        <p:spPr>
          <a:xfrm>
            <a:off x="7196988" y="1455925"/>
            <a:ext cx="138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Trajectory-level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Predictions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93" name="Google Shape;893;p46"/>
          <p:cNvSpPr/>
          <p:nvPr/>
        </p:nvSpPr>
        <p:spPr>
          <a:xfrm rot="7179547">
            <a:off x="4393000" y="2526525"/>
            <a:ext cx="24857" cy="18317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94" name="Google Shape;894;p46"/>
          <p:cNvSpPr/>
          <p:nvPr/>
        </p:nvSpPr>
        <p:spPr>
          <a:xfrm rot="7179547">
            <a:off x="4392416" y="2447586"/>
            <a:ext cx="24857" cy="18317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95" name="Google Shape;895;p46"/>
          <p:cNvSpPr/>
          <p:nvPr/>
        </p:nvSpPr>
        <p:spPr>
          <a:xfrm rot="7179547">
            <a:off x="4391831" y="2368647"/>
            <a:ext cx="24857" cy="18317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96" name="Google Shape;896;p46"/>
          <p:cNvSpPr txBox="1"/>
          <p:nvPr/>
        </p:nvSpPr>
        <p:spPr>
          <a:xfrm>
            <a:off x="6507238" y="2503963"/>
            <a:ext cx="124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Aggregation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97" name="Google Shape;897;p46"/>
          <p:cNvSpPr txBox="1"/>
          <p:nvPr>
            <p:ph type="title"/>
          </p:nvPr>
        </p:nvSpPr>
        <p:spPr>
          <a:xfrm>
            <a:off x="882400" y="336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Research questions</a:t>
            </a:r>
            <a:endParaRPr/>
          </a:p>
        </p:txBody>
      </p:sp>
      <p:sp>
        <p:nvSpPr>
          <p:cNvPr id="898" name="Google Shape;898;p46"/>
          <p:cNvSpPr txBox="1"/>
          <p:nvPr/>
        </p:nvSpPr>
        <p:spPr>
          <a:xfrm>
            <a:off x="895275" y="845250"/>
            <a:ext cx="7020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 Medium"/>
              <a:buChar char="●"/>
            </a:pPr>
            <a:r>
              <a:rPr lang="it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How can we deal with trajectories having different length? 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 Medium"/>
              <a:buChar char="➔"/>
            </a:pPr>
            <a:r>
              <a:rPr lang="it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Fixed window size creation 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899" name="Google Shape;899;p46"/>
          <p:cNvGrpSpPr/>
          <p:nvPr/>
        </p:nvGrpSpPr>
        <p:grpSpPr>
          <a:xfrm>
            <a:off x="4823449" y="63079"/>
            <a:ext cx="3542970" cy="610546"/>
            <a:chOff x="5037963" y="102476"/>
            <a:chExt cx="3240916" cy="476989"/>
          </a:xfrm>
        </p:grpSpPr>
        <p:pic>
          <p:nvPicPr>
            <p:cNvPr id="900" name="Google Shape;900;p46"/>
            <p:cNvPicPr preferRelativeResize="0"/>
            <p:nvPr/>
          </p:nvPicPr>
          <p:blipFill>
            <a:blip r:embed="rId3">
              <a:alphaModFix amt="37000"/>
            </a:blip>
            <a:stretch>
              <a:fillRect/>
            </a:stretch>
          </p:blipFill>
          <p:spPr>
            <a:xfrm>
              <a:off x="6491176" y="149319"/>
              <a:ext cx="393705" cy="38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1" name="Google Shape;901;p46"/>
            <p:cNvPicPr preferRelativeResize="0"/>
            <p:nvPr/>
          </p:nvPicPr>
          <p:blipFill>
            <a:blip r:embed="rId4">
              <a:alphaModFix amt="37000"/>
            </a:blip>
            <a:stretch>
              <a:fillRect/>
            </a:stretch>
          </p:blipFill>
          <p:spPr>
            <a:xfrm>
              <a:off x="5683151" y="102490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2" name="Google Shape;902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7162026" y="102476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3" name="Google Shape;903;p46"/>
            <p:cNvPicPr preferRelativeResize="0"/>
            <p:nvPr/>
          </p:nvPicPr>
          <p:blipFill>
            <a:blip r:embed="rId5">
              <a:alphaModFix amt="37000"/>
            </a:blip>
            <a:stretch>
              <a:fillRect/>
            </a:stretch>
          </p:blipFill>
          <p:spPr>
            <a:xfrm>
              <a:off x="5037963" y="147463"/>
              <a:ext cx="393705" cy="387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4" name="Google Shape;904;p46"/>
            <p:cNvPicPr preferRelativeResize="0"/>
            <p:nvPr/>
          </p:nvPicPr>
          <p:blipFill>
            <a:blip r:embed="rId6">
              <a:alphaModFix amt="37000"/>
            </a:blip>
            <a:stretch>
              <a:fillRect/>
            </a:stretch>
          </p:blipFill>
          <p:spPr>
            <a:xfrm>
              <a:off x="7846690" y="168946"/>
              <a:ext cx="432189" cy="344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5" name="Google Shape;905;p46"/>
            <p:cNvSpPr/>
            <p:nvPr/>
          </p:nvSpPr>
          <p:spPr>
            <a:xfrm>
              <a:off x="5478924" y="28656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6194699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6941536" y="28651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7688374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200" y="2797046"/>
            <a:ext cx="505865" cy="3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4277" y="1536277"/>
            <a:ext cx="3523154" cy="92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47"/>
          <p:cNvSpPr/>
          <p:nvPr/>
        </p:nvSpPr>
        <p:spPr>
          <a:xfrm>
            <a:off x="2310375" y="2458475"/>
            <a:ext cx="4881600" cy="2011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16" name="Google Shape;916;p47"/>
          <p:cNvSpPr txBox="1"/>
          <p:nvPr>
            <p:ph type="title"/>
          </p:nvPr>
        </p:nvSpPr>
        <p:spPr>
          <a:xfrm>
            <a:off x="718775" y="4639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Research questions</a:t>
            </a:r>
            <a:endParaRPr/>
          </a:p>
        </p:txBody>
      </p:sp>
      <p:grpSp>
        <p:nvGrpSpPr>
          <p:cNvPr id="917" name="Google Shape;917;p47"/>
          <p:cNvGrpSpPr/>
          <p:nvPr/>
        </p:nvGrpSpPr>
        <p:grpSpPr>
          <a:xfrm>
            <a:off x="442275" y="2548138"/>
            <a:ext cx="1495675" cy="1945275"/>
            <a:chOff x="449200" y="1824425"/>
            <a:chExt cx="1495675" cy="1945275"/>
          </a:xfrm>
        </p:grpSpPr>
        <p:sp>
          <p:nvSpPr>
            <p:cNvPr id="918" name="Google Shape;918;p47"/>
            <p:cNvSpPr txBox="1"/>
            <p:nvPr/>
          </p:nvSpPr>
          <p:spPr>
            <a:xfrm>
              <a:off x="1008575" y="2003750"/>
              <a:ext cx="936300" cy="14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W</a:t>
              </a:r>
              <a:endPara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  <a:p>
              <a:pPr indent="0" lvl="0" marL="0" rtl="0" algn="l">
                <a:lnSpc>
                  <a:spcPct val="1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W+1</a:t>
              </a:r>
              <a:endPara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  <a:p>
              <a:pPr indent="0" lvl="0" marL="0" rtl="0" algn="l">
                <a:lnSpc>
                  <a:spcPct val="1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W+2</a:t>
              </a:r>
              <a:endPara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500">
                  <a:solidFill>
                    <a:srgbClr val="373637"/>
                  </a:solidFill>
                  <a:highlight>
                    <a:srgbClr val="F9F9FA"/>
                  </a:highlight>
                  <a:latin typeface="Raleway"/>
                  <a:ea typeface="Raleway"/>
                  <a:cs typeface="Raleway"/>
                  <a:sym typeface="Raleway"/>
                </a:rPr>
                <a:t>𝜏</a:t>
              </a:r>
              <a:endPara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919" name="Google Shape;919;p47"/>
            <p:cNvSpPr txBox="1"/>
            <p:nvPr/>
          </p:nvSpPr>
          <p:spPr>
            <a:xfrm>
              <a:off x="602950" y="1877600"/>
              <a:ext cx="1292700" cy="18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8000" lIns="90000" spcFirstLastPara="1" rIns="91425" wrap="square" tIns="90000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5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RUL    (</a:t>
              </a:r>
              <a:r>
                <a:rPr b="1" lang="it" sz="1500">
                  <a:solidFill>
                    <a:srgbClr val="373637"/>
                  </a:solidFill>
                  <a:highlight>
                    <a:srgbClr val="F9F9FA"/>
                  </a:highlight>
                  <a:latin typeface="Raleway"/>
                  <a:ea typeface="Raleway"/>
                  <a:cs typeface="Raleway"/>
                  <a:sym typeface="Raleway"/>
                </a:rPr>
                <a:t>𝜏)</a:t>
              </a:r>
              <a:endParaRPr b="1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5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RUL       (</a:t>
              </a:r>
              <a:r>
                <a:rPr b="1" lang="it" sz="1500">
                  <a:solidFill>
                    <a:srgbClr val="373637"/>
                  </a:solidFill>
                  <a:highlight>
                    <a:srgbClr val="F9F9FA"/>
                  </a:highlight>
                  <a:latin typeface="Raleway"/>
                  <a:ea typeface="Raleway"/>
                  <a:cs typeface="Raleway"/>
                  <a:sym typeface="Raleway"/>
                </a:rPr>
                <a:t>𝜏)</a:t>
              </a:r>
              <a:endParaRPr b="1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5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RUL       (</a:t>
              </a:r>
              <a:r>
                <a:rPr b="1" lang="it" sz="1500">
                  <a:solidFill>
                    <a:srgbClr val="373637"/>
                  </a:solidFill>
                  <a:highlight>
                    <a:srgbClr val="F9F9FA"/>
                  </a:highlight>
                  <a:latin typeface="Raleway"/>
                  <a:ea typeface="Raleway"/>
                  <a:cs typeface="Raleway"/>
                  <a:sym typeface="Raleway"/>
                </a:rPr>
                <a:t>𝜏)</a:t>
              </a:r>
              <a:endParaRPr b="1" sz="1500">
                <a:solidFill>
                  <a:srgbClr val="373637"/>
                </a:solidFill>
                <a:highlight>
                  <a:srgbClr val="F9F9FA"/>
                </a:highlight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rgbClr val="373637"/>
                </a:solidFill>
                <a:highlight>
                  <a:srgbClr val="F9F9FA"/>
                </a:highlight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5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RUL   (</a:t>
              </a:r>
              <a:r>
                <a:rPr b="1" lang="it" sz="1500">
                  <a:solidFill>
                    <a:srgbClr val="373637"/>
                  </a:solidFill>
                  <a:highlight>
                    <a:srgbClr val="F9F9FA"/>
                  </a:highlight>
                  <a:latin typeface="Raleway"/>
                  <a:ea typeface="Raleway"/>
                  <a:cs typeface="Raleway"/>
                  <a:sym typeface="Raleway"/>
                </a:rPr>
                <a:t>𝜏)</a:t>
              </a:r>
              <a:endParaRPr b="1" sz="1500">
                <a:solidFill>
                  <a:srgbClr val="373637"/>
                </a:solidFill>
                <a:highlight>
                  <a:srgbClr val="F9F9FA"/>
                </a:highlight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grpSp>
          <p:nvGrpSpPr>
            <p:cNvPr id="920" name="Google Shape;920;p47"/>
            <p:cNvGrpSpPr/>
            <p:nvPr/>
          </p:nvGrpSpPr>
          <p:grpSpPr>
            <a:xfrm>
              <a:off x="654593" y="1936913"/>
              <a:ext cx="799819" cy="33000"/>
              <a:chOff x="3221725" y="1661750"/>
              <a:chExt cx="600600" cy="60000"/>
            </a:xfrm>
          </p:grpSpPr>
          <p:cxnSp>
            <p:nvCxnSpPr>
              <p:cNvPr id="921" name="Google Shape;921;p47"/>
              <p:cNvCxnSpPr/>
              <p:nvPr/>
            </p:nvCxnSpPr>
            <p:spPr>
              <a:xfrm flipH="1" rot="10800000">
                <a:off x="3221725" y="1661750"/>
                <a:ext cx="300300" cy="60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2" name="Google Shape;922;p47"/>
              <p:cNvCxnSpPr/>
              <p:nvPr/>
            </p:nvCxnSpPr>
            <p:spPr>
              <a:xfrm rot="10800000">
                <a:off x="3522025" y="1661750"/>
                <a:ext cx="300300" cy="60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23" name="Google Shape;923;p47"/>
            <p:cNvGrpSpPr/>
            <p:nvPr/>
          </p:nvGrpSpPr>
          <p:grpSpPr>
            <a:xfrm>
              <a:off x="672993" y="2282950"/>
              <a:ext cx="799819" cy="33000"/>
              <a:chOff x="3221725" y="1661750"/>
              <a:chExt cx="600600" cy="60000"/>
            </a:xfrm>
          </p:grpSpPr>
          <p:cxnSp>
            <p:nvCxnSpPr>
              <p:cNvPr id="924" name="Google Shape;924;p47"/>
              <p:cNvCxnSpPr/>
              <p:nvPr/>
            </p:nvCxnSpPr>
            <p:spPr>
              <a:xfrm flipH="1" rot="10800000">
                <a:off x="3221725" y="1661750"/>
                <a:ext cx="300300" cy="60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5" name="Google Shape;925;p47"/>
              <p:cNvCxnSpPr/>
              <p:nvPr/>
            </p:nvCxnSpPr>
            <p:spPr>
              <a:xfrm rot="10800000">
                <a:off x="3522025" y="1661750"/>
                <a:ext cx="300300" cy="60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26" name="Google Shape;926;p47"/>
            <p:cNvGrpSpPr/>
            <p:nvPr/>
          </p:nvGrpSpPr>
          <p:grpSpPr>
            <a:xfrm>
              <a:off x="622718" y="2628963"/>
              <a:ext cx="799819" cy="33000"/>
              <a:chOff x="3221725" y="1661750"/>
              <a:chExt cx="600600" cy="60000"/>
            </a:xfrm>
          </p:grpSpPr>
          <p:cxnSp>
            <p:nvCxnSpPr>
              <p:cNvPr id="927" name="Google Shape;927;p47"/>
              <p:cNvCxnSpPr/>
              <p:nvPr/>
            </p:nvCxnSpPr>
            <p:spPr>
              <a:xfrm flipH="1" rot="10800000">
                <a:off x="3221725" y="1661750"/>
                <a:ext cx="300300" cy="60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8" name="Google Shape;928;p47"/>
              <p:cNvCxnSpPr/>
              <p:nvPr/>
            </p:nvCxnSpPr>
            <p:spPr>
              <a:xfrm rot="10800000">
                <a:off x="3522025" y="1661750"/>
                <a:ext cx="300300" cy="60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29" name="Google Shape;929;p47"/>
            <p:cNvGrpSpPr/>
            <p:nvPr/>
          </p:nvGrpSpPr>
          <p:grpSpPr>
            <a:xfrm>
              <a:off x="672993" y="3284488"/>
              <a:ext cx="799819" cy="33000"/>
              <a:chOff x="3221725" y="1661750"/>
              <a:chExt cx="600600" cy="60000"/>
            </a:xfrm>
          </p:grpSpPr>
          <p:cxnSp>
            <p:nvCxnSpPr>
              <p:cNvPr id="930" name="Google Shape;930;p47"/>
              <p:cNvCxnSpPr/>
              <p:nvPr/>
            </p:nvCxnSpPr>
            <p:spPr>
              <a:xfrm flipH="1" rot="10800000">
                <a:off x="3221725" y="1661750"/>
                <a:ext cx="300300" cy="60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1" name="Google Shape;931;p47"/>
              <p:cNvCxnSpPr/>
              <p:nvPr/>
            </p:nvCxnSpPr>
            <p:spPr>
              <a:xfrm rot="10800000">
                <a:off x="3522025" y="1661750"/>
                <a:ext cx="300300" cy="60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932" name="Google Shape;932;p47"/>
            <p:cNvSpPr/>
            <p:nvPr/>
          </p:nvSpPr>
          <p:spPr>
            <a:xfrm rot="-3572067">
              <a:off x="1025038" y="2934340"/>
              <a:ext cx="23668" cy="19361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 rot="-3572067">
              <a:off x="1024537" y="3015935"/>
              <a:ext cx="23668" cy="19361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934" name="Google Shape;934;p47"/>
            <p:cNvSpPr/>
            <p:nvPr/>
          </p:nvSpPr>
          <p:spPr>
            <a:xfrm rot="-3572067">
              <a:off x="1024036" y="3097531"/>
              <a:ext cx="23668" cy="19361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449200" y="1824425"/>
              <a:ext cx="223800" cy="17388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936" name="Google Shape;936;p47"/>
          <p:cNvSpPr/>
          <p:nvPr/>
        </p:nvSpPr>
        <p:spPr>
          <a:xfrm rot="-5400000">
            <a:off x="1374450" y="3284475"/>
            <a:ext cx="2011200" cy="351000"/>
          </a:xfrm>
          <a:prstGeom prst="roundRect">
            <a:avLst>
              <a:gd fmla="val 16667" name="adj"/>
            </a:avLst>
          </a:prstGeom>
          <a:solidFill>
            <a:srgbClr val="0E1D35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rgbClr val="FAFAFA"/>
                </a:solidFill>
                <a:latin typeface="Raleway"/>
                <a:ea typeface="Raleway"/>
                <a:cs typeface="Raleway"/>
                <a:sym typeface="Raleway"/>
              </a:rPr>
              <a:t>Aggregation</a:t>
            </a:r>
            <a:endParaRPr b="1" sz="1300">
              <a:solidFill>
                <a:srgbClr val="FAFAF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937" name="Google Shape;937;p47"/>
          <p:cNvCxnSpPr/>
          <p:nvPr/>
        </p:nvCxnSpPr>
        <p:spPr>
          <a:xfrm>
            <a:off x="1586304" y="2779950"/>
            <a:ext cx="603900" cy="9000"/>
          </a:xfrm>
          <a:prstGeom prst="straightConnector1">
            <a:avLst/>
          </a:prstGeom>
          <a:noFill/>
          <a:ln cap="flat" cmpd="sng" w="9525">
            <a:solidFill>
              <a:srgbClr val="0E2A4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8" name="Google Shape;938;p47"/>
          <p:cNvCxnSpPr/>
          <p:nvPr/>
        </p:nvCxnSpPr>
        <p:spPr>
          <a:xfrm>
            <a:off x="1624819" y="3510650"/>
            <a:ext cx="565500" cy="11400"/>
          </a:xfrm>
          <a:prstGeom prst="straightConnector1">
            <a:avLst/>
          </a:prstGeom>
          <a:noFill/>
          <a:ln cap="flat" cmpd="sng" w="9525">
            <a:solidFill>
              <a:srgbClr val="0E2A4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9" name="Google Shape;939;p47"/>
          <p:cNvCxnSpPr/>
          <p:nvPr/>
        </p:nvCxnSpPr>
        <p:spPr>
          <a:xfrm>
            <a:off x="1567450" y="4170575"/>
            <a:ext cx="607800" cy="4800"/>
          </a:xfrm>
          <a:prstGeom prst="straightConnector1">
            <a:avLst/>
          </a:prstGeom>
          <a:noFill/>
          <a:ln cap="flat" cmpd="sng" w="9525">
            <a:solidFill>
              <a:srgbClr val="0E2A4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0" name="Google Shape;940;p47"/>
          <p:cNvCxnSpPr/>
          <p:nvPr/>
        </p:nvCxnSpPr>
        <p:spPr>
          <a:xfrm>
            <a:off x="1626660" y="3163400"/>
            <a:ext cx="563700" cy="7500"/>
          </a:xfrm>
          <a:prstGeom prst="straightConnector1">
            <a:avLst/>
          </a:prstGeom>
          <a:noFill/>
          <a:ln cap="flat" cmpd="sng" w="9525">
            <a:solidFill>
              <a:srgbClr val="0E2A47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941" name="Google Shape;941;p47"/>
          <p:cNvGrpSpPr/>
          <p:nvPr/>
        </p:nvGrpSpPr>
        <p:grpSpPr>
          <a:xfrm>
            <a:off x="1937945" y="3748208"/>
            <a:ext cx="27703" cy="196192"/>
            <a:chOff x="1022520" y="2927520"/>
            <a:chExt cx="27703" cy="196192"/>
          </a:xfrm>
        </p:grpSpPr>
        <p:sp>
          <p:nvSpPr>
            <p:cNvPr id="942" name="Google Shape;942;p47"/>
            <p:cNvSpPr/>
            <p:nvPr/>
          </p:nvSpPr>
          <p:spPr>
            <a:xfrm rot="-3572067">
              <a:off x="1025038" y="2934340"/>
              <a:ext cx="23668" cy="19361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943" name="Google Shape;943;p47"/>
            <p:cNvSpPr/>
            <p:nvPr/>
          </p:nvSpPr>
          <p:spPr>
            <a:xfrm rot="-3572067">
              <a:off x="1024537" y="3015935"/>
              <a:ext cx="23668" cy="19361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944" name="Google Shape;944;p47"/>
            <p:cNvSpPr/>
            <p:nvPr/>
          </p:nvSpPr>
          <p:spPr>
            <a:xfrm rot="-3572067">
              <a:off x="1024036" y="3097531"/>
              <a:ext cx="23668" cy="19361"/>
            </a:xfrm>
            <a:prstGeom prst="flowChartConnector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cxnSp>
        <p:nvCxnSpPr>
          <p:cNvPr id="945" name="Google Shape;945;p47"/>
          <p:cNvCxnSpPr/>
          <p:nvPr/>
        </p:nvCxnSpPr>
        <p:spPr>
          <a:xfrm>
            <a:off x="6757225" y="2980275"/>
            <a:ext cx="1459800" cy="542700"/>
          </a:xfrm>
          <a:prstGeom prst="straightConnector1">
            <a:avLst/>
          </a:prstGeom>
          <a:noFill/>
          <a:ln cap="flat" cmpd="sng" w="9525">
            <a:solidFill>
              <a:srgbClr val="0E2A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6" name="Google Shape;946;p47"/>
          <p:cNvSpPr txBox="1"/>
          <p:nvPr/>
        </p:nvSpPr>
        <p:spPr>
          <a:xfrm>
            <a:off x="8217075" y="3274625"/>
            <a:ext cx="7527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RUL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947" name="Google Shape;947;p47"/>
          <p:cNvGrpSpPr/>
          <p:nvPr/>
        </p:nvGrpSpPr>
        <p:grpSpPr>
          <a:xfrm>
            <a:off x="8319842" y="3324433"/>
            <a:ext cx="488828" cy="54978"/>
            <a:chOff x="3221725" y="1661750"/>
            <a:chExt cx="600600" cy="60000"/>
          </a:xfrm>
        </p:grpSpPr>
        <p:cxnSp>
          <p:nvCxnSpPr>
            <p:cNvPr id="948" name="Google Shape;948;p47"/>
            <p:cNvCxnSpPr/>
            <p:nvPr/>
          </p:nvCxnSpPr>
          <p:spPr>
            <a:xfrm flipH="1" rot="10800000">
              <a:off x="3221725" y="1661750"/>
              <a:ext cx="300300" cy="60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9" name="Google Shape;949;p47"/>
            <p:cNvCxnSpPr/>
            <p:nvPr/>
          </p:nvCxnSpPr>
          <p:spPr>
            <a:xfrm rot="10800000">
              <a:off x="3522025" y="1661750"/>
              <a:ext cx="300300" cy="60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50" name="Google Shape;950;p47"/>
          <p:cNvSpPr txBox="1"/>
          <p:nvPr/>
        </p:nvSpPr>
        <p:spPr>
          <a:xfrm>
            <a:off x="907850" y="1026025"/>
            <a:ext cx="70203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 Medium"/>
              <a:buChar char="●"/>
            </a:pPr>
            <a:r>
              <a:rPr lang="it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How can we deal with trajectories having different length ? 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 Medium"/>
              <a:buChar char="➔"/>
            </a:pPr>
            <a:r>
              <a:rPr lang="it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Aggregation: Unweighted average over the last predictions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51" name="Google Shape;951;p47"/>
          <p:cNvSpPr/>
          <p:nvPr/>
        </p:nvSpPr>
        <p:spPr>
          <a:xfrm>
            <a:off x="2846525" y="2895813"/>
            <a:ext cx="1305000" cy="1128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819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52" name="Google Shape;952;p47"/>
          <p:cNvSpPr/>
          <p:nvPr/>
        </p:nvSpPr>
        <p:spPr>
          <a:xfrm>
            <a:off x="5060200" y="2572025"/>
            <a:ext cx="1692600" cy="77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53" name="Google Shape;953;p47"/>
          <p:cNvSpPr/>
          <p:nvPr/>
        </p:nvSpPr>
        <p:spPr>
          <a:xfrm>
            <a:off x="5060150" y="3600875"/>
            <a:ext cx="1692600" cy="77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54" name="Google Shape;954;p47"/>
          <p:cNvSpPr txBox="1"/>
          <p:nvPr/>
        </p:nvSpPr>
        <p:spPr>
          <a:xfrm>
            <a:off x="2652775" y="2863913"/>
            <a:ext cx="16926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First rough 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estimation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955" name="Google Shape;955;p47"/>
          <p:cNvPicPr preferRelativeResize="0"/>
          <p:nvPr/>
        </p:nvPicPr>
        <p:blipFill rotWithShape="1">
          <a:blip r:embed="rId5">
            <a:alphaModFix/>
          </a:blip>
          <a:srcRect b="0" l="4251" r="0" t="0"/>
          <a:stretch/>
        </p:blipFill>
        <p:spPr>
          <a:xfrm>
            <a:off x="2994275" y="3280906"/>
            <a:ext cx="868913" cy="36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5500" y="2739800"/>
            <a:ext cx="9239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38138" y="3742063"/>
            <a:ext cx="5619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77850" y="3708375"/>
            <a:ext cx="1057275" cy="42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9" name="Google Shape;959;p47"/>
          <p:cNvCxnSpPr>
            <a:stCxn id="951" idx="3"/>
            <a:endCxn id="953" idx="1"/>
          </p:cNvCxnSpPr>
          <p:nvPr/>
        </p:nvCxnSpPr>
        <p:spPr>
          <a:xfrm>
            <a:off x="4151525" y="3459963"/>
            <a:ext cx="908700" cy="527700"/>
          </a:xfrm>
          <a:prstGeom prst="straightConnector1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0" name="Google Shape;960;p47"/>
          <p:cNvCxnSpPr>
            <a:stCxn id="951" idx="3"/>
            <a:endCxn id="952" idx="1"/>
          </p:cNvCxnSpPr>
          <p:nvPr/>
        </p:nvCxnSpPr>
        <p:spPr>
          <a:xfrm flipH="1" rot="10800000">
            <a:off x="4151525" y="2958963"/>
            <a:ext cx="908700" cy="50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1" name="Google Shape;961;p47"/>
          <p:cNvCxnSpPr>
            <a:stCxn id="953" idx="3"/>
            <a:endCxn id="946" idx="1"/>
          </p:cNvCxnSpPr>
          <p:nvPr/>
        </p:nvCxnSpPr>
        <p:spPr>
          <a:xfrm flipH="1" rot="10800000">
            <a:off x="6752750" y="3520925"/>
            <a:ext cx="1464300" cy="466800"/>
          </a:xfrm>
          <a:prstGeom prst="straightConnector1">
            <a:avLst/>
          </a:prstGeom>
          <a:noFill/>
          <a:ln cap="flat" cmpd="sng" w="9525">
            <a:solidFill>
              <a:srgbClr val="0E2A47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962" name="Google Shape;962;p47"/>
          <p:cNvGrpSpPr/>
          <p:nvPr/>
        </p:nvGrpSpPr>
        <p:grpSpPr>
          <a:xfrm>
            <a:off x="4823449" y="63079"/>
            <a:ext cx="3542970" cy="610546"/>
            <a:chOff x="5037963" y="102476"/>
            <a:chExt cx="3240916" cy="476989"/>
          </a:xfrm>
        </p:grpSpPr>
        <p:pic>
          <p:nvPicPr>
            <p:cNvPr id="963" name="Google Shape;963;p47"/>
            <p:cNvPicPr preferRelativeResize="0"/>
            <p:nvPr/>
          </p:nvPicPr>
          <p:blipFill>
            <a:blip r:embed="rId9">
              <a:alphaModFix amt="37000"/>
            </a:blip>
            <a:stretch>
              <a:fillRect/>
            </a:stretch>
          </p:blipFill>
          <p:spPr>
            <a:xfrm>
              <a:off x="6491176" y="149319"/>
              <a:ext cx="393705" cy="38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4" name="Google Shape;964;p47"/>
            <p:cNvPicPr preferRelativeResize="0"/>
            <p:nvPr/>
          </p:nvPicPr>
          <p:blipFill>
            <a:blip r:embed="rId10">
              <a:alphaModFix amt="37000"/>
            </a:blip>
            <a:stretch>
              <a:fillRect/>
            </a:stretch>
          </p:blipFill>
          <p:spPr>
            <a:xfrm>
              <a:off x="5683151" y="102490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5" name="Google Shape;965;p4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7162026" y="102476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6" name="Google Shape;966;p47"/>
            <p:cNvPicPr preferRelativeResize="0"/>
            <p:nvPr/>
          </p:nvPicPr>
          <p:blipFill>
            <a:blip r:embed="rId11">
              <a:alphaModFix amt="37000"/>
            </a:blip>
            <a:stretch>
              <a:fillRect/>
            </a:stretch>
          </p:blipFill>
          <p:spPr>
            <a:xfrm>
              <a:off x="5037963" y="147463"/>
              <a:ext cx="393705" cy="387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7" name="Google Shape;967;p47"/>
            <p:cNvPicPr preferRelativeResize="0"/>
            <p:nvPr/>
          </p:nvPicPr>
          <p:blipFill>
            <a:blip r:embed="rId12">
              <a:alphaModFix amt="37000"/>
            </a:blip>
            <a:stretch>
              <a:fillRect/>
            </a:stretch>
          </p:blipFill>
          <p:spPr>
            <a:xfrm>
              <a:off x="7846690" y="168946"/>
              <a:ext cx="432189" cy="344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8" name="Google Shape;968;p47"/>
            <p:cNvSpPr/>
            <p:nvPr/>
          </p:nvSpPr>
          <p:spPr>
            <a:xfrm>
              <a:off x="5478924" y="28656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6194699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6941536" y="28651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7688374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48"/>
          <p:cNvSpPr txBox="1"/>
          <p:nvPr>
            <p:ph type="title"/>
          </p:nvPr>
        </p:nvSpPr>
        <p:spPr>
          <a:xfrm>
            <a:off x="757050" y="505350"/>
            <a:ext cx="249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Results</a:t>
            </a:r>
            <a:endParaRPr/>
          </a:p>
        </p:txBody>
      </p:sp>
      <p:grpSp>
        <p:nvGrpSpPr>
          <p:cNvPr id="977" name="Google Shape;977;p48"/>
          <p:cNvGrpSpPr/>
          <p:nvPr/>
        </p:nvGrpSpPr>
        <p:grpSpPr>
          <a:xfrm>
            <a:off x="4823449" y="63079"/>
            <a:ext cx="3542970" cy="610546"/>
            <a:chOff x="5037963" y="102476"/>
            <a:chExt cx="3240916" cy="476989"/>
          </a:xfrm>
        </p:grpSpPr>
        <p:pic>
          <p:nvPicPr>
            <p:cNvPr id="978" name="Google Shape;978;p48"/>
            <p:cNvPicPr preferRelativeResize="0"/>
            <p:nvPr/>
          </p:nvPicPr>
          <p:blipFill>
            <a:blip r:embed="rId3">
              <a:alphaModFix amt="37000"/>
            </a:blip>
            <a:stretch>
              <a:fillRect/>
            </a:stretch>
          </p:blipFill>
          <p:spPr>
            <a:xfrm>
              <a:off x="6491176" y="149319"/>
              <a:ext cx="393705" cy="38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9" name="Google Shape;979;p48"/>
            <p:cNvPicPr preferRelativeResize="0"/>
            <p:nvPr/>
          </p:nvPicPr>
          <p:blipFill>
            <a:blip r:embed="rId4">
              <a:alphaModFix amt="37000"/>
            </a:blip>
            <a:stretch>
              <a:fillRect/>
            </a:stretch>
          </p:blipFill>
          <p:spPr>
            <a:xfrm>
              <a:off x="5683151" y="102490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0" name="Google Shape;980;p48"/>
            <p:cNvPicPr preferRelativeResize="0"/>
            <p:nvPr/>
          </p:nvPicPr>
          <p:blipFill>
            <a:blip r:embed="rId4">
              <a:alphaModFix amt="37000"/>
            </a:blip>
            <a:stretch>
              <a:fillRect/>
            </a:stretch>
          </p:blipFill>
          <p:spPr>
            <a:xfrm flipH="1">
              <a:off x="7162026" y="102476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1" name="Google Shape;981;p48"/>
            <p:cNvPicPr preferRelativeResize="0"/>
            <p:nvPr/>
          </p:nvPicPr>
          <p:blipFill>
            <a:blip r:embed="rId5">
              <a:alphaModFix amt="37000"/>
            </a:blip>
            <a:stretch>
              <a:fillRect/>
            </a:stretch>
          </p:blipFill>
          <p:spPr>
            <a:xfrm>
              <a:off x="5037963" y="147463"/>
              <a:ext cx="393705" cy="387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2" name="Google Shape;982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46690" y="168946"/>
              <a:ext cx="432189" cy="344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3" name="Google Shape;983;p48"/>
            <p:cNvSpPr/>
            <p:nvPr/>
          </p:nvSpPr>
          <p:spPr>
            <a:xfrm>
              <a:off x="5478924" y="28656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194699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941536" y="28651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7688374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987" name="Google Shape;987;p48"/>
          <p:cNvSpPr/>
          <p:nvPr/>
        </p:nvSpPr>
        <p:spPr>
          <a:xfrm>
            <a:off x="876392" y="1890290"/>
            <a:ext cx="1211400" cy="2328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88" name="Google Shape;988;p48"/>
          <p:cNvSpPr/>
          <p:nvPr/>
        </p:nvSpPr>
        <p:spPr>
          <a:xfrm>
            <a:off x="876392" y="2150578"/>
            <a:ext cx="1380000" cy="2328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989" name="Google Shape;989;p48"/>
          <p:cNvCxnSpPr/>
          <p:nvPr/>
        </p:nvCxnSpPr>
        <p:spPr>
          <a:xfrm>
            <a:off x="888632" y="1714274"/>
            <a:ext cx="16800" cy="102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0" name="Google Shape;990;p48"/>
          <p:cNvCxnSpPr/>
          <p:nvPr/>
        </p:nvCxnSpPr>
        <p:spPr>
          <a:xfrm>
            <a:off x="1055960" y="1714274"/>
            <a:ext cx="16800" cy="102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1" name="Google Shape;991;p48"/>
          <p:cNvCxnSpPr/>
          <p:nvPr/>
        </p:nvCxnSpPr>
        <p:spPr>
          <a:xfrm>
            <a:off x="1223289" y="1714274"/>
            <a:ext cx="16800" cy="102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2" name="Google Shape;992;p48"/>
          <p:cNvCxnSpPr/>
          <p:nvPr/>
        </p:nvCxnSpPr>
        <p:spPr>
          <a:xfrm>
            <a:off x="1390618" y="1714274"/>
            <a:ext cx="16800" cy="102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p48"/>
          <p:cNvCxnSpPr/>
          <p:nvPr/>
        </p:nvCxnSpPr>
        <p:spPr>
          <a:xfrm>
            <a:off x="1557946" y="1714274"/>
            <a:ext cx="16800" cy="102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4" name="Google Shape;994;p48"/>
          <p:cNvCxnSpPr/>
          <p:nvPr/>
        </p:nvCxnSpPr>
        <p:spPr>
          <a:xfrm>
            <a:off x="1725275" y="1714274"/>
            <a:ext cx="16800" cy="102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5" name="Google Shape;995;p48"/>
          <p:cNvCxnSpPr/>
          <p:nvPr/>
        </p:nvCxnSpPr>
        <p:spPr>
          <a:xfrm>
            <a:off x="1892604" y="1714274"/>
            <a:ext cx="16800" cy="102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6" name="Google Shape;996;p48"/>
          <p:cNvCxnSpPr/>
          <p:nvPr/>
        </p:nvCxnSpPr>
        <p:spPr>
          <a:xfrm>
            <a:off x="2059933" y="1714274"/>
            <a:ext cx="16800" cy="102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" name="Google Shape;997;p48"/>
          <p:cNvCxnSpPr/>
          <p:nvPr/>
        </p:nvCxnSpPr>
        <p:spPr>
          <a:xfrm>
            <a:off x="2227261" y="1714274"/>
            <a:ext cx="16800" cy="102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8" name="Google Shape;998;p48"/>
          <p:cNvSpPr/>
          <p:nvPr/>
        </p:nvSpPr>
        <p:spPr>
          <a:xfrm>
            <a:off x="894087" y="1899486"/>
            <a:ext cx="856800" cy="73200"/>
          </a:xfrm>
          <a:prstGeom prst="flowChartAlternateProcess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99" name="Google Shape;999;p48"/>
          <p:cNvSpPr/>
          <p:nvPr/>
        </p:nvSpPr>
        <p:spPr>
          <a:xfrm>
            <a:off x="1066576" y="1977318"/>
            <a:ext cx="856800" cy="73200"/>
          </a:xfrm>
          <a:prstGeom prst="flowChartAlternateProcess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00" name="Google Shape;1000;p48"/>
          <p:cNvSpPr/>
          <p:nvPr/>
        </p:nvSpPr>
        <p:spPr>
          <a:xfrm>
            <a:off x="1235526" y="2055174"/>
            <a:ext cx="856800" cy="73200"/>
          </a:xfrm>
          <a:prstGeom prst="flowChartAlternateProcess">
            <a:avLst/>
          </a:prstGeom>
          <a:solidFill>
            <a:srgbClr val="98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01" name="Google Shape;1001;p48"/>
          <p:cNvSpPr/>
          <p:nvPr/>
        </p:nvSpPr>
        <p:spPr>
          <a:xfrm>
            <a:off x="1402825" y="2330374"/>
            <a:ext cx="856800" cy="49200"/>
          </a:xfrm>
          <a:prstGeom prst="flowChartAlternateProcess">
            <a:avLst/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02" name="Google Shape;1002;p48"/>
          <p:cNvSpPr/>
          <p:nvPr/>
        </p:nvSpPr>
        <p:spPr>
          <a:xfrm>
            <a:off x="1233896" y="2272673"/>
            <a:ext cx="856800" cy="49200"/>
          </a:xfrm>
          <a:prstGeom prst="flowChartAlternateProcess">
            <a:avLst/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03" name="Google Shape;1003;p48"/>
          <p:cNvSpPr/>
          <p:nvPr/>
        </p:nvSpPr>
        <p:spPr>
          <a:xfrm>
            <a:off x="897669" y="2161948"/>
            <a:ext cx="856800" cy="492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04" name="Google Shape;1004;p48"/>
          <p:cNvSpPr/>
          <p:nvPr/>
        </p:nvSpPr>
        <p:spPr>
          <a:xfrm>
            <a:off x="1066576" y="2214983"/>
            <a:ext cx="856800" cy="49200"/>
          </a:xfrm>
          <a:prstGeom prst="flowChartAlternateProcess">
            <a:avLst/>
          </a:prstGeom>
          <a:solidFill>
            <a:srgbClr val="F1C23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05" name="Google Shape;1005;p48"/>
          <p:cNvSpPr/>
          <p:nvPr/>
        </p:nvSpPr>
        <p:spPr>
          <a:xfrm>
            <a:off x="3330174" y="1654618"/>
            <a:ext cx="1126800" cy="101100"/>
          </a:xfrm>
          <a:prstGeom prst="flowChartAlternateProcess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06" name="Google Shape;1006;p48"/>
          <p:cNvSpPr/>
          <p:nvPr/>
        </p:nvSpPr>
        <p:spPr>
          <a:xfrm>
            <a:off x="3330174" y="1778126"/>
            <a:ext cx="1126800" cy="101100"/>
          </a:xfrm>
          <a:prstGeom prst="flowChartAlternateProcess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07" name="Google Shape;1007;p48"/>
          <p:cNvSpPr/>
          <p:nvPr/>
        </p:nvSpPr>
        <p:spPr>
          <a:xfrm>
            <a:off x="3330174" y="1901027"/>
            <a:ext cx="1126800" cy="101100"/>
          </a:xfrm>
          <a:prstGeom prst="flowChartAlternateProcess">
            <a:avLst/>
          </a:prstGeom>
          <a:solidFill>
            <a:srgbClr val="98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08" name="Google Shape;1008;p48"/>
          <p:cNvSpPr/>
          <p:nvPr/>
        </p:nvSpPr>
        <p:spPr>
          <a:xfrm>
            <a:off x="3330160" y="2516173"/>
            <a:ext cx="1126800" cy="101100"/>
          </a:xfrm>
          <a:prstGeom prst="flowChartAlternateProcess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09" name="Google Shape;1009;p48"/>
          <p:cNvSpPr/>
          <p:nvPr/>
        </p:nvSpPr>
        <p:spPr>
          <a:xfrm>
            <a:off x="3330160" y="2639058"/>
            <a:ext cx="1126800" cy="101100"/>
          </a:xfrm>
          <a:prstGeom prst="flowChartAlternateProcess">
            <a:avLst/>
          </a:prstGeom>
          <a:solidFill>
            <a:srgbClr val="A4C2F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10" name="Google Shape;1010;p48"/>
          <p:cNvSpPr/>
          <p:nvPr/>
        </p:nvSpPr>
        <p:spPr>
          <a:xfrm>
            <a:off x="3330160" y="2761976"/>
            <a:ext cx="1126800" cy="101100"/>
          </a:xfrm>
          <a:prstGeom prst="flowChartAlternateProcess">
            <a:avLst/>
          </a:prstGeom>
          <a:solidFill>
            <a:srgbClr val="6C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11" name="Google Shape;1011;p48"/>
          <p:cNvSpPr/>
          <p:nvPr/>
        </p:nvSpPr>
        <p:spPr>
          <a:xfrm>
            <a:off x="3330174" y="2023945"/>
            <a:ext cx="1126800" cy="1011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12" name="Google Shape;1012;p48"/>
          <p:cNvSpPr/>
          <p:nvPr/>
        </p:nvSpPr>
        <p:spPr>
          <a:xfrm>
            <a:off x="3330174" y="2147452"/>
            <a:ext cx="1126800" cy="101100"/>
          </a:xfrm>
          <a:prstGeom prst="flowChartAlternateProcess">
            <a:avLst/>
          </a:prstGeom>
          <a:solidFill>
            <a:srgbClr val="F1C23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13" name="Google Shape;1013;p48"/>
          <p:cNvSpPr/>
          <p:nvPr/>
        </p:nvSpPr>
        <p:spPr>
          <a:xfrm>
            <a:off x="3330174" y="2270354"/>
            <a:ext cx="1126800" cy="101100"/>
          </a:xfrm>
          <a:prstGeom prst="flowChartAlternateProcess">
            <a:avLst/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14" name="Google Shape;1014;p48"/>
          <p:cNvSpPr/>
          <p:nvPr/>
        </p:nvSpPr>
        <p:spPr>
          <a:xfrm>
            <a:off x="3330174" y="2393255"/>
            <a:ext cx="1126800" cy="101100"/>
          </a:xfrm>
          <a:prstGeom prst="flowChartAlternateProcess">
            <a:avLst/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15" name="Google Shape;1015;p48"/>
          <p:cNvSpPr/>
          <p:nvPr/>
        </p:nvSpPr>
        <p:spPr>
          <a:xfrm>
            <a:off x="3197291" y="1655306"/>
            <a:ext cx="104400" cy="101100"/>
          </a:xfrm>
          <a:prstGeom prst="flowChartAlternateProcess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16" name="Google Shape;1016;p48"/>
          <p:cNvSpPr/>
          <p:nvPr/>
        </p:nvSpPr>
        <p:spPr>
          <a:xfrm>
            <a:off x="3197291" y="1778661"/>
            <a:ext cx="104400" cy="101100"/>
          </a:xfrm>
          <a:prstGeom prst="flowChartAlternateProcess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17" name="Google Shape;1017;p48"/>
          <p:cNvSpPr/>
          <p:nvPr/>
        </p:nvSpPr>
        <p:spPr>
          <a:xfrm>
            <a:off x="3197291" y="1901409"/>
            <a:ext cx="104400" cy="101100"/>
          </a:xfrm>
          <a:prstGeom prst="flowChartAlternateProcess">
            <a:avLst/>
          </a:prstGeom>
          <a:solidFill>
            <a:srgbClr val="98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18" name="Google Shape;1018;p48"/>
          <p:cNvSpPr/>
          <p:nvPr/>
        </p:nvSpPr>
        <p:spPr>
          <a:xfrm>
            <a:off x="3197290" y="2515792"/>
            <a:ext cx="104400" cy="101100"/>
          </a:xfrm>
          <a:prstGeom prst="flowChartAlternateProcess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19" name="Google Shape;1019;p48"/>
          <p:cNvSpPr/>
          <p:nvPr/>
        </p:nvSpPr>
        <p:spPr>
          <a:xfrm>
            <a:off x="3197290" y="2638525"/>
            <a:ext cx="104400" cy="101100"/>
          </a:xfrm>
          <a:prstGeom prst="flowChartAlternateProcess">
            <a:avLst/>
          </a:prstGeom>
          <a:solidFill>
            <a:srgbClr val="A4C2F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20" name="Google Shape;1020;p48"/>
          <p:cNvSpPr/>
          <p:nvPr/>
        </p:nvSpPr>
        <p:spPr>
          <a:xfrm>
            <a:off x="3197290" y="2761290"/>
            <a:ext cx="104400" cy="101100"/>
          </a:xfrm>
          <a:prstGeom prst="flowChartAlternateProcess">
            <a:avLst/>
          </a:prstGeom>
          <a:solidFill>
            <a:srgbClr val="6C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21" name="Google Shape;1021;p48"/>
          <p:cNvSpPr/>
          <p:nvPr/>
        </p:nvSpPr>
        <p:spPr>
          <a:xfrm>
            <a:off x="3197291" y="2024175"/>
            <a:ext cx="104400" cy="1011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22" name="Google Shape;1022;p48"/>
          <p:cNvSpPr/>
          <p:nvPr/>
        </p:nvSpPr>
        <p:spPr>
          <a:xfrm>
            <a:off x="3197291" y="2147529"/>
            <a:ext cx="104400" cy="101100"/>
          </a:xfrm>
          <a:prstGeom prst="flowChartAlternateProcess">
            <a:avLst/>
          </a:prstGeom>
          <a:solidFill>
            <a:srgbClr val="F1C23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23" name="Google Shape;1023;p48"/>
          <p:cNvSpPr/>
          <p:nvPr/>
        </p:nvSpPr>
        <p:spPr>
          <a:xfrm>
            <a:off x="3197291" y="2270278"/>
            <a:ext cx="104400" cy="101100"/>
          </a:xfrm>
          <a:prstGeom prst="flowChartAlternateProcess">
            <a:avLst/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24" name="Google Shape;1024;p48"/>
          <p:cNvSpPr/>
          <p:nvPr/>
        </p:nvSpPr>
        <p:spPr>
          <a:xfrm>
            <a:off x="3197291" y="2393027"/>
            <a:ext cx="104400" cy="101100"/>
          </a:xfrm>
          <a:prstGeom prst="flowChartAlternateProcess">
            <a:avLst/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25" name="Google Shape;1025;p48"/>
          <p:cNvSpPr/>
          <p:nvPr/>
        </p:nvSpPr>
        <p:spPr>
          <a:xfrm>
            <a:off x="883396" y="2405585"/>
            <a:ext cx="856800" cy="2520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rgbClr val="0101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26" name="Google Shape;1026;p48"/>
          <p:cNvSpPr/>
          <p:nvPr/>
        </p:nvSpPr>
        <p:spPr>
          <a:xfrm>
            <a:off x="915626" y="2401508"/>
            <a:ext cx="491400" cy="73200"/>
          </a:xfrm>
          <a:prstGeom prst="flowChartAlternateProcess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27" name="Google Shape;1027;p48"/>
          <p:cNvSpPr/>
          <p:nvPr/>
        </p:nvSpPr>
        <p:spPr>
          <a:xfrm>
            <a:off x="1058171" y="2483666"/>
            <a:ext cx="527100" cy="73200"/>
          </a:xfrm>
          <a:prstGeom prst="flowChartAlternateProcess">
            <a:avLst/>
          </a:prstGeom>
          <a:solidFill>
            <a:srgbClr val="A4C2F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28" name="Google Shape;1028;p48"/>
          <p:cNvSpPr/>
          <p:nvPr/>
        </p:nvSpPr>
        <p:spPr>
          <a:xfrm>
            <a:off x="1191792" y="2565823"/>
            <a:ext cx="548100" cy="73200"/>
          </a:xfrm>
          <a:prstGeom prst="flowChartAlternateProcess">
            <a:avLst/>
          </a:prstGeom>
          <a:solidFill>
            <a:srgbClr val="6C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highlight>
                <a:srgbClr val="00FFF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1029" name="Google Shape;1029;p48"/>
          <p:cNvGrpSpPr/>
          <p:nvPr/>
        </p:nvGrpSpPr>
        <p:grpSpPr>
          <a:xfrm>
            <a:off x="5125687" y="1831915"/>
            <a:ext cx="819604" cy="870113"/>
            <a:chOff x="4301135" y="3249637"/>
            <a:chExt cx="1035900" cy="1129577"/>
          </a:xfrm>
        </p:grpSpPr>
        <p:pic>
          <p:nvPicPr>
            <p:cNvPr id="1030" name="Google Shape;1030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1850" y="3249637"/>
              <a:ext cx="894001" cy="894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1" name="Google Shape;1031;p48"/>
            <p:cNvSpPr txBox="1"/>
            <p:nvPr/>
          </p:nvSpPr>
          <p:spPr>
            <a:xfrm>
              <a:off x="4301135" y="4105015"/>
              <a:ext cx="10359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MODEL</a:t>
              </a:r>
              <a:endPara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1032" name="Google Shape;1032;p48"/>
          <p:cNvSpPr/>
          <p:nvPr/>
        </p:nvSpPr>
        <p:spPr>
          <a:xfrm>
            <a:off x="2563341" y="2181601"/>
            <a:ext cx="375900" cy="1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1033" name="Google Shape;1033;p48"/>
          <p:cNvCxnSpPr>
            <a:stCxn id="1005" idx="3"/>
            <a:endCxn id="1030" idx="1"/>
          </p:cNvCxnSpPr>
          <p:nvPr/>
        </p:nvCxnSpPr>
        <p:spPr>
          <a:xfrm>
            <a:off x="4456974" y="1705168"/>
            <a:ext cx="685200" cy="47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4" name="Google Shape;1034;p48"/>
          <p:cNvCxnSpPr>
            <a:stCxn id="1010" idx="3"/>
            <a:endCxn id="1030" idx="1"/>
          </p:cNvCxnSpPr>
          <p:nvPr/>
        </p:nvCxnSpPr>
        <p:spPr>
          <a:xfrm flipH="1" rot="10800000">
            <a:off x="4456960" y="2176226"/>
            <a:ext cx="685200" cy="63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5" name="Google Shape;1035;p48"/>
          <p:cNvSpPr/>
          <p:nvPr/>
        </p:nvSpPr>
        <p:spPr>
          <a:xfrm>
            <a:off x="6613991" y="1586369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36" name="Google Shape;1036;p48"/>
          <p:cNvSpPr/>
          <p:nvPr/>
        </p:nvSpPr>
        <p:spPr>
          <a:xfrm>
            <a:off x="6613991" y="1709723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37" name="Google Shape;1037;p48"/>
          <p:cNvSpPr/>
          <p:nvPr/>
        </p:nvSpPr>
        <p:spPr>
          <a:xfrm>
            <a:off x="6613991" y="1832472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38" name="Google Shape;1038;p48"/>
          <p:cNvSpPr/>
          <p:nvPr/>
        </p:nvSpPr>
        <p:spPr>
          <a:xfrm>
            <a:off x="6613990" y="2446855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39" name="Google Shape;1039;p48"/>
          <p:cNvSpPr/>
          <p:nvPr/>
        </p:nvSpPr>
        <p:spPr>
          <a:xfrm>
            <a:off x="6613990" y="2569587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40" name="Google Shape;1040;p48"/>
          <p:cNvSpPr/>
          <p:nvPr/>
        </p:nvSpPr>
        <p:spPr>
          <a:xfrm>
            <a:off x="6613990" y="2692352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41" name="Google Shape;1041;p48"/>
          <p:cNvSpPr/>
          <p:nvPr/>
        </p:nvSpPr>
        <p:spPr>
          <a:xfrm>
            <a:off x="6613991" y="1955237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42" name="Google Shape;1042;p48"/>
          <p:cNvSpPr/>
          <p:nvPr/>
        </p:nvSpPr>
        <p:spPr>
          <a:xfrm>
            <a:off x="6613991" y="2078592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43" name="Google Shape;1043;p48"/>
          <p:cNvSpPr/>
          <p:nvPr/>
        </p:nvSpPr>
        <p:spPr>
          <a:xfrm>
            <a:off x="6613991" y="2201341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44" name="Google Shape;1044;p48"/>
          <p:cNvSpPr/>
          <p:nvPr/>
        </p:nvSpPr>
        <p:spPr>
          <a:xfrm>
            <a:off x="6613991" y="2324089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1045" name="Google Shape;1045;p48"/>
          <p:cNvCxnSpPr>
            <a:stCxn id="1030" idx="3"/>
            <a:endCxn id="1035" idx="1"/>
          </p:cNvCxnSpPr>
          <p:nvPr/>
        </p:nvCxnSpPr>
        <p:spPr>
          <a:xfrm flipH="1" rot="10800000">
            <a:off x="5849410" y="1636840"/>
            <a:ext cx="764700" cy="53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6" name="Google Shape;1046;p48"/>
          <p:cNvCxnSpPr>
            <a:stCxn id="1030" idx="3"/>
            <a:endCxn id="1040" idx="1"/>
          </p:cNvCxnSpPr>
          <p:nvPr/>
        </p:nvCxnSpPr>
        <p:spPr>
          <a:xfrm>
            <a:off x="5849410" y="2176240"/>
            <a:ext cx="764700" cy="566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7" name="Google Shape;1047;p48"/>
          <p:cNvSpPr/>
          <p:nvPr/>
        </p:nvSpPr>
        <p:spPr>
          <a:xfrm>
            <a:off x="2092800" y="1880700"/>
            <a:ext cx="64800" cy="252000"/>
          </a:xfrm>
          <a:prstGeom prst="flowChartAlternateProcess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48" name="Google Shape;1048;p48"/>
          <p:cNvSpPr/>
          <p:nvPr/>
        </p:nvSpPr>
        <p:spPr>
          <a:xfrm>
            <a:off x="2245300" y="2140975"/>
            <a:ext cx="60000" cy="252000"/>
          </a:xfrm>
          <a:prstGeom prst="flowChartAlternateProcess">
            <a:avLst/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49" name="Google Shape;1049;p48"/>
          <p:cNvSpPr/>
          <p:nvPr/>
        </p:nvSpPr>
        <p:spPr>
          <a:xfrm>
            <a:off x="1725275" y="2405575"/>
            <a:ext cx="60000" cy="252000"/>
          </a:xfrm>
          <a:prstGeom prst="flowChartAlternateProcess">
            <a:avLst/>
          </a:prstGeom>
          <a:solidFill>
            <a:srgbClr val="1155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50" name="Google Shape;1050;p48"/>
          <p:cNvSpPr txBox="1"/>
          <p:nvPr/>
        </p:nvSpPr>
        <p:spPr>
          <a:xfrm>
            <a:off x="1086600" y="1368300"/>
            <a:ext cx="112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Trajectories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051" name="Google Shape;105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3348" y="1762849"/>
            <a:ext cx="375900" cy="428522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48"/>
          <p:cNvSpPr txBox="1"/>
          <p:nvPr/>
        </p:nvSpPr>
        <p:spPr>
          <a:xfrm>
            <a:off x="3412225" y="1299475"/>
            <a:ext cx="85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Windows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53" name="Google Shape;1053;p48"/>
          <p:cNvSpPr txBox="1"/>
          <p:nvPr/>
        </p:nvSpPr>
        <p:spPr>
          <a:xfrm>
            <a:off x="6045500" y="1078688"/>
            <a:ext cx="124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Window-level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Predictions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54" name="Google Shape;1054;p48"/>
          <p:cNvSpPr/>
          <p:nvPr/>
        </p:nvSpPr>
        <p:spPr>
          <a:xfrm>
            <a:off x="1153625" y="3467250"/>
            <a:ext cx="237000" cy="252000"/>
          </a:xfrm>
          <a:prstGeom prst="flowChartAlternateProcess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55" name="Google Shape;1055;p48"/>
          <p:cNvSpPr/>
          <p:nvPr/>
        </p:nvSpPr>
        <p:spPr>
          <a:xfrm>
            <a:off x="1447850" y="3467250"/>
            <a:ext cx="237000" cy="252000"/>
          </a:xfrm>
          <a:prstGeom prst="flowChartAlternateProcess">
            <a:avLst/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56" name="Google Shape;1056;p48"/>
          <p:cNvSpPr/>
          <p:nvPr/>
        </p:nvSpPr>
        <p:spPr>
          <a:xfrm>
            <a:off x="1742075" y="3467250"/>
            <a:ext cx="237000" cy="252000"/>
          </a:xfrm>
          <a:prstGeom prst="flowChartAlternateProcess">
            <a:avLst/>
          </a:prstGeom>
          <a:solidFill>
            <a:srgbClr val="1155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57" name="Google Shape;1057;p48"/>
          <p:cNvSpPr txBox="1"/>
          <p:nvPr/>
        </p:nvSpPr>
        <p:spPr>
          <a:xfrm>
            <a:off x="1002950" y="3729138"/>
            <a:ext cx="112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Trajectories </a:t>
            </a:r>
            <a:b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ground truth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1058" name="Google Shape;1058;p48"/>
          <p:cNvCxnSpPr>
            <a:stCxn id="1049" idx="2"/>
            <a:endCxn id="1056" idx="0"/>
          </p:cNvCxnSpPr>
          <p:nvPr/>
        </p:nvCxnSpPr>
        <p:spPr>
          <a:xfrm>
            <a:off x="1755275" y="2657575"/>
            <a:ext cx="105300" cy="8097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9" name="Google Shape;1059;p48"/>
          <p:cNvCxnSpPr>
            <a:stCxn id="1048" idx="2"/>
            <a:endCxn id="1055" idx="0"/>
          </p:cNvCxnSpPr>
          <p:nvPr/>
        </p:nvCxnSpPr>
        <p:spPr>
          <a:xfrm flipH="1">
            <a:off x="1566400" y="2392975"/>
            <a:ext cx="708900" cy="107430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0" name="Google Shape;1060;p48"/>
          <p:cNvCxnSpPr>
            <a:stCxn id="1047" idx="2"/>
            <a:endCxn id="1054" idx="0"/>
          </p:cNvCxnSpPr>
          <p:nvPr/>
        </p:nvCxnSpPr>
        <p:spPr>
          <a:xfrm flipH="1">
            <a:off x="1272000" y="2132700"/>
            <a:ext cx="853200" cy="133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1" name="Google Shape;1061;p48"/>
          <p:cNvSpPr/>
          <p:nvPr/>
        </p:nvSpPr>
        <p:spPr>
          <a:xfrm rot="5400000">
            <a:off x="4301632" y="3501649"/>
            <a:ext cx="104400" cy="101100"/>
          </a:xfrm>
          <a:prstGeom prst="flowChartAlternateProcess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62" name="Google Shape;1062;p48"/>
          <p:cNvSpPr/>
          <p:nvPr/>
        </p:nvSpPr>
        <p:spPr>
          <a:xfrm rot="5400000">
            <a:off x="4178278" y="3501649"/>
            <a:ext cx="104400" cy="101100"/>
          </a:xfrm>
          <a:prstGeom prst="flowChartAlternateProcess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63" name="Google Shape;1063;p48"/>
          <p:cNvSpPr/>
          <p:nvPr/>
        </p:nvSpPr>
        <p:spPr>
          <a:xfrm rot="5400000">
            <a:off x="4055529" y="3501649"/>
            <a:ext cx="104400" cy="101100"/>
          </a:xfrm>
          <a:prstGeom prst="flowChartAlternateProcess">
            <a:avLst/>
          </a:prstGeom>
          <a:solidFill>
            <a:srgbClr val="98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64" name="Google Shape;1064;p48"/>
          <p:cNvSpPr/>
          <p:nvPr/>
        </p:nvSpPr>
        <p:spPr>
          <a:xfrm rot="5400000">
            <a:off x="3441146" y="3501647"/>
            <a:ext cx="104400" cy="101100"/>
          </a:xfrm>
          <a:prstGeom prst="flowChartAlternateProcess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65" name="Google Shape;1065;p48"/>
          <p:cNvSpPr/>
          <p:nvPr/>
        </p:nvSpPr>
        <p:spPr>
          <a:xfrm rot="5400000">
            <a:off x="3318414" y="3501647"/>
            <a:ext cx="104400" cy="101100"/>
          </a:xfrm>
          <a:prstGeom prst="flowChartAlternateProcess">
            <a:avLst/>
          </a:prstGeom>
          <a:solidFill>
            <a:srgbClr val="A4C2F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66" name="Google Shape;1066;p48"/>
          <p:cNvSpPr/>
          <p:nvPr/>
        </p:nvSpPr>
        <p:spPr>
          <a:xfrm rot="5400000">
            <a:off x="3195649" y="3501647"/>
            <a:ext cx="104400" cy="101100"/>
          </a:xfrm>
          <a:prstGeom prst="flowChartAlternateProcess">
            <a:avLst/>
          </a:prstGeom>
          <a:solidFill>
            <a:srgbClr val="6C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67" name="Google Shape;1067;p48"/>
          <p:cNvSpPr/>
          <p:nvPr/>
        </p:nvSpPr>
        <p:spPr>
          <a:xfrm rot="5400000">
            <a:off x="3932764" y="3501649"/>
            <a:ext cx="104400" cy="1011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68" name="Google Shape;1068;p48"/>
          <p:cNvSpPr/>
          <p:nvPr/>
        </p:nvSpPr>
        <p:spPr>
          <a:xfrm rot="5400000">
            <a:off x="3809409" y="3501649"/>
            <a:ext cx="104400" cy="101100"/>
          </a:xfrm>
          <a:prstGeom prst="flowChartAlternateProcess">
            <a:avLst/>
          </a:prstGeom>
          <a:solidFill>
            <a:srgbClr val="F1C23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69" name="Google Shape;1069;p48"/>
          <p:cNvSpPr/>
          <p:nvPr/>
        </p:nvSpPr>
        <p:spPr>
          <a:xfrm rot="5400000">
            <a:off x="3686661" y="3501649"/>
            <a:ext cx="104400" cy="101100"/>
          </a:xfrm>
          <a:prstGeom prst="flowChartAlternateProcess">
            <a:avLst/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70" name="Google Shape;1070;p48"/>
          <p:cNvSpPr/>
          <p:nvPr/>
        </p:nvSpPr>
        <p:spPr>
          <a:xfrm rot="5400000">
            <a:off x="3563912" y="3501649"/>
            <a:ext cx="104400" cy="101100"/>
          </a:xfrm>
          <a:prstGeom prst="flowChartAlternateProcess">
            <a:avLst/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71" name="Google Shape;1071;p48"/>
          <p:cNvSpPr txBox="1"/>
          <p:nvPr/>
        </p:nvSpPr>
        <p:spPr>
          <a:xfrm>
            <a:off x="3277225" y="3622913"/>
            <a:ext cx="112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Windows</a:t>
            </a: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b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ground truth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1072" name="Google Shape;1072;p48"/>
          <p:cNvCxnSpPr>
            <a:stCxn id="1020" idx="2"/>
            <a:endCxn id="1066" idx="1"/>
          </p:cNvCxnSpPr>
          <p:nvPr/>
        </p:nvCxnSpPr>
        <p:spPr>
          <a:xfrm flipH="1">
            <a:off x="3247990" y="2862390"/>
            <a:ext cx="1500" cy="63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3" name="Google Shape;1073;p48"/>
          <p:cNvCxnSpPr>
            <a:endCxn id="1065" idx="1"/>
          </p:cNvCxnSpPr>
          <p:nvPr/>
        </p:nvCxnSpPr>
        <p:spPr>
          <a:xfrm>
            <a:off x="3249414" y="2739497"/>
            <a:ext cx="121200" cy="76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4" name="Google Shape;1074;p48"/>
          <p:cNvCxnSpPr>
            <a:endCxn id="1064" idx="1"/>
          </p:cNvCxnSpPr>
          <p:nvPr/>
        </p:nvCxnSpPr>
        <p:spPr>
          <a:xfrm>
            <a:off x="3249446" y="2616797"/>
            <a:ext cx="243900" cy="88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5" name="Google Shape;1075;p48"/>
          <p:cNvCxnSpPr>
            <a:endCxn id="1070" idx="1"/>
          </p:cNvCxnSpPr>
          <p:nvPr/>
        </p:nvCxnSpPr>
        <p:spPr>
          <a:xfrm>
            <a:off x="3249512" y="2494099"/>
            <a:ext cx="366600" cy="100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6" name="Google Shape;1076;p48"/>
          <p:cNvCxnSpPr>
            <a:endCxn id="1061" idx="1"/>
          </p:cNvCxnSpPr>
          <p:nvPr/>
        </p:nvCxnSpPr>
        <p:spPr>
          <a:xfrm>
            <a:off x="4067932" y="3077899"/>
            <a:ext cx="285900" cy="4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7" name="Google Shape;1077;p48"/>
          <p:cNvSpPr/>
          <p:nvPr/>
        </p:nvSpPr>
        <p:spPr>
          <a:xfrm rot="1779547">
            <a:off x="3879967" y="3207789"/>
            <a:ext cx="24857" cy="18317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78" name="Google Shape;1078;p48"/>
          <p:cNvSpPr/>
          <p:nvPr/>
        </p:nvSpPr>
        <p:spPr>
          <a:xfrm rot="1779547">
            <a:off x="3801028" y="3208373"/>
            <a:ext cx="24857" cy="18317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79" name="Google Shape;1079;p48"/>
          <p:cNvSpPr/>
          <p:nvPr/>
        </p:nvSpPr>
        <p:spPr>
          <a:xfrm rot="1779547">
            <a:off x="3722090" y="3208958"/>
            <a:ext cx="24857" cy="18317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80" name="Google Shape;1080;p48"/>
          <p:cNvSpPr/>
          <p:nvPr/>
        </p:nvSpPr>
        <p:spPr>
          <a:xfrm rot="5165970">
            <a:off x="4015616" y="3011835"/>
            <a:ext cx="13231" cy="11116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81" name="Google Shape;1081;p48"/>
          <p:cNvSpPr/>
          <p:nvPr/>
        </p:nvSpPr>
        <p:spPr>
          <a:xfrm rot="5165970">
            <a:off x="3989186" y="2975408"/>
            <a:ext cx="13231" cy="11116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82" name="Google Shape;1082;p48"/>
          <p:cNvSpPr/>
          <p:nvPr/>
        </p:nvSpPr>
        <p:spPr>
          <a:xfrm rot="5165970">
            <a:off x="3962756" y="2938980"/>
            <a:ext cx="13231" cy="11116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083" name="Google Shape;108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189063" y="1728301"/>
            <a:ext cx="366600" cy="4178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48"/>
          <p:cNvSpPr/>
          <p:nvPr/>
        </p:nvSpPr>
        <p:spPr>
          <a:xfrm>
            <a:off x="7184403" y="2141738"/>
            <a:ext cx="375900" cy="1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85" name="Google Shape;1085;p48"/>
          <p:cNvSpPr/>
          <p:nvPr/>
        </p:nvSpPr>
        <p:spPr>
          <a:xfrm rot="5400000">
            <a:off x="8033825" y="1774250"/>
            <a:ext cx="237000" cy="2520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86" name="Google Shape;1086;p48"/>
          <p:cNvSpPr/>
          <p:nvPr/>
        </p:nvSpPr>
        <p:spPr>
          <a:xfrm rot="5400000">
            <a:off x="8033825" y="2068475"/>
            <a:ext cx="237000" cy="2520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87" name="Google Shape;1087;p48"/>
          <p:cNvSpPr/>
          <p:nvPr/>
        </p:nvSpPr>
        <p:spPr>
          <a:xfrm rot="5400000">
            <a:off x="8033825" y="2362700"/>
            <a:ext cx="237000" cy="2520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88" name="Google Shape;1088;p48"/>
          <p:cNvSpPr/>
          <p:nvPr/>
        </p:nvSpPr>
        <p:spPr>
          <a:xfrm rot="7179547">
            <a:off x="6229800" y="2267787"/>
            <a:ext cx="24857" cy="18317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89" name="Google Shape;1089;p48"/>
          <p:cNvSpPr/>
          <p:nvPr/>
        </p:nvSpPr>
        <p:spPr>
          <a:xfrm rot="7179547">
            <a:off x="6229216" y="2188848"/>
            <a:ext cx="24857" cy="18317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90" name="Google Shape;1090;p48"/>
          <p:cNvSpPr/>
          <p:nvPr/>
        </p:nvSpPr>
        <p:spPr>
          <a:xfrm rot="7179547">
            <a:off x="6228631" y="2109910"/>
            <a:ext cx="24857" cy="18317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91" name="Google Shape;1091;p48"/>
          <p:cNvSpPr txBox="1"/>
          <p:nvPr/>
        </p:nvSpPr>
        <p:spPr>
          <a:xfrm>
            <a:off x="7506375" y="1193650"/>
            <a:ext cx="138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Trajectory</a:t>
            </a: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-level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Predictions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92" name="Google Shape;1092;p48"/>
          <p:cNvSpPr/>
          <p:nvPr/>
        </p:nvSpPr>
        <p:spPr>
          <a:xfrm rot="7179547">
            <a:off x="4702388" y="2264250"/>
            <a:ext cx="24857" cy="18317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93" name="Google Shape;1093;p48"/>
          <p:cNvSpPr/>
          <p:nvPr/>
        </p:nvSpPr>
        <p:spPr>
          <a:xfrm rot="7179547">
            <a:off x="4701803" y="2185311"/>
            <a:ext cx="24857" cy="18317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94" name="Google Shape;1094;p48"/>
          <p:cNvSpPr/>
          <p:nvPr/>
        </p:nvSpPr>
        <p:spPr>
          <a:xfrm rot="7179547">
            <a:off x="4701219" y="2106372"/>
            <a:ext cx="24857" cy="18317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95" name="Google Shape;1095;p48"/>
          <p:cNvSpPr txBox="1"/>
          <p:nvPr/>
        </p:nvSpPr>
        <p:spPr>
          <a:xfrm>
            <a:off x="6816625" y="2241688"/>
            <a:ext cx="124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Aggregation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>
            <p:ph idx="4294967295" type="ctr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Goal: </a:t>
            </a:r>
            <a:r>
              <a:rPr b="1" lang="it" sz="2000">
                <a:latin typeface="Raleway"/>
                <a:ea typeface="Raleway"/>
                <a:cs typeface="Raleway"/>
                <a:sym typeface="Raleway"/>
              </a:rPr>
              <a:t>Predicting airplane’s engine failure before it happens</a:t>
            </a:r>
            <a:endParaRPr b="1"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31"/>
          <p:cNvGrpSpPr/>
          <p:nvPr/>
        </p:nvGrpSpPr>
        <p:grpSpPr>
          <a:xfrm>
            <a:off x="5341750" y="2436400"/>
            <a:ext cx="3319602" cy="1094870"/>
            <a:chOff x="5341750" y="2436400"/>
            <a:chExt cx="3319602" cy="1094870"/>
          </a:xfrm>
        </p:grpSpPr>
        <p:sp>
          <p:nvSpPr>
            <p:cNvPr id="288" name="Google Shape;288;p31"/>
            <p:cNvSpPr/>
            <p:nvPr/>
          </p:nvSpPr>
          <p:spPr>
            <a:xfrm>
              <a:off x="5854557" y="2436400"/>
              <a:ext cx="196500" cy="206400"/>
            </a:xfrm>
            <a:prstGeom prst="ellipse">
              <a:avLst/>
            </a:prstGeom>
            <a:solidFill>
              <a:srgbClr val="808080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5873460" y="2880626"/>
              <a:ext cx="196500" cy="206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5867586" y="3324870"/>
              <a:ext cx="196500" cy="206400"/>
            </a:xfrm>
            <a:prstGeom prst="ellipse">
              <a:avLst/>
            </a:prstGeom>
            <a:solidFill>
              <a:srgbClr val="010101"/>
            </a:solidFill>
            <a:ln cap="flat" cmpd="sng" w="9525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6618000" y="2669425"/>
              <a:ext cx="1117200" cy="6288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Software</a:t>
              </a:r>
              <a:endParaRPr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292" name="Google Shape;292;p31"/>
            <p:cNvSpPr txBox="1"/>
            <p:nvPr/>
          </p:nvSpPr>
          <p:spPr>
            <a:xfrm>
              <a:off x="7950652" y="2862625"/>
              <a:ext cx="710700" cy="24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2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RUL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293" name="Google Shape;293;p31"/>
            <p:cNvCxnSpPr/>
            <p:nvPr/>
          </p:nvCxnSpPr>
          <p:spPr>
            <a:xfrm flipH="1" rot="10800000">
              <a:off x="5352775" y="2539525"/>
              <a:ext cx="859200" cy="5700"/>
            </a:xfrm>
            <a:prstGeom prst="straightConnector1">
              <a:avLst/>
            </a:prstGeom>
            <a:noFill/>
            <a:ln cap="flat" cmpd="sng" w="38100">
              <a:solidFill>
                <a:srgbClr val="80808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4" name="Google Shape;294;p31"/>
            <p:cNvCxnSpPr/>
            <p:nvPr/>
          </p:nvCxnSpPr>
          <p:spPr>
            <a:xfrm>
              <a:off x="5341750" y="2981925"/>
              <a:ext cx="870300" cy="210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5" name="Google Shape;295;p31"/>
            <p:cNvCxnSpPr/>
            <p:nvPr/>
          </p:nvCxnSpPr>
          <p:spPr>
            <a:xfrm>
              <a:off x="5343850" y="3421700"/>
              <a:ext cx="886800" cy="6600"/>
            </a:xfrm>
            <a:prstGeom prst="straightConnector1">
              <a:avLst/>
            </a:prstGeom>
            <a:noFill/>
            <a:ln cap="flat" cmpd="sng" w="38100">
              <a:solidFill>
                <a:srgbClr val="01010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" name="Google Shape;296;p31"/>
            <p:cNvCxnSpPr/>
            <p:nvPr/>
          </p:nvCxnSpPr>
          <p:spPr>
            <a:xfrm>
              <a:off x="6306069" y="2561463"/>
              <a:ext cx="244200" cy="151500"/>
            </a:xfrm>
            <a:prstGeom prst="straightConnector1">
              <a:avLst/>
            </a:prstGeom>
            <a:noFill/>
            <a:ln cap="flat" cmpd="sng" w="9525">
              <a:solidFill>
                <a:srgbClr val="0E2A4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7" name="Google Shape;297;p31"/>
            <p:cNvCxnSpPr>
              <a:endCxn id="291" idx="1"/>
            </p:cNvCxnSpPr>
            <p:nvPr/>
          </p:nvCxnSpPr>
          <p:spPr>
            <a:xfrm flipH="1" rot="10800000">
              <a:off x="6324600" y="2983825"/>
              <a:ext cx="293400" cy="4500"/>
            </a:xfrm>
            <a:prstGeom prst="straightConnector1">
              <a:avLst/>
            </a:prstGeom>
            <a:noFill/>
            <a:ln cap="flat" cmpd="sng" w="9525">
              <a:solidFill>
                <a:srgbClr val="0E2A4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8" name="Google Shape;298;p31"/>
            <p:cNvCxnSpPr/>
            <p:nvPr/>
          </p:nvCxnSpPr>
          <p:spPr>
            <a:xfrm flipH="1" rot="10800000">
              <a:off x="6291348" y="3269587"/>
              <a:ext cx="253200" cy="151500"/>
            </a:xfrm>
            <a:prstGeom prst="straightConnector1">
              <a:avLst/>
            </a:prstGeom>
            <a:noFill/>
            <a:ln cap="flat" cmpd="sng" w="9525">
              <a:solidFill>
                <a:srgbClr val="0E2A4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9" name="Google Shape;299;p31"/>
            <p:cNvCxnSpPr>
              <a:endCxn id="292" idx="1"/>
            </p:cNvCxnSpPr>
            <p:nvPr/>
          </p:nvCxnSpPr>
          <p:spPr>
            <a:xfrm>
              <a:off x="7705552" y="2983825"/>
              <a:ext cx="245100" cy="0"/>
            </a:xfrm>
            <a:prstGeom prst="straightConnector1">
              <a:avLst/>
            </a:prstGeom>
            <a:noFill/>
            <a:ln cap="flat" cmpd="sng" w="9525">
              <a:solidFill>
                <a:srgbClr val="0E2A4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00" name="Google Shape;300;p31"/>
            <p:cNvSpPr/>
            <p:nvPr/>
          </p:nvSpPr>
          <p:spPr>
            <a:xfrm>
              <a:off x="5476182" y="2436450"/>
              <a:ext cx="196500" cy="206400"/>
            </a:xfrm>
            <a:prstGeom prst="ellipse">
              <a:avLst/>
            </a:prstGeom>
            <a:solidFill>
              <a:srgbClr val="808080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5476185" y="2879763"/>
              <a:ext cx="196500" cy="206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5476186" y="3323095"/>
              <a:ext cx="196500" cy="206400"/>
            </a:xfrm>
            <a:prstGeom prst="ellipse">
              <a:avLst/>
            </a:prstGeom>
            <a:solidFill>
              <a:srgbClr val="010101"/>
            </a:solidFill>
            <a:ln cap="flat" cmpd="sng" w="9525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303" name="Google Shape;303;p31"/>
          <p:cNvGrpSpPr/>
          <p:nvPr/>
        </p:nvGrpSpPr>
        <p:grpSpPr>
          <a:xfrm>
            <a:off x="619897" y="1305213"/>
            <a:ext cx="4355878" cy="3592900"/>
            <a:chOff x="619897" y="1305213"/>
            <a:chExt cx="4355878" cy="3592900"/>
          </a:xfrm>
        </p:grpSpPr>
        <p:pic>
          <p:nvPicPr>
            <p:cNvPr id="304" name="Google Shape;304;p31"/>
            <p:cNvPicPr preferRelativeResize="0"/>
            <p:nvPr/>
          </p:nvPicPr>
          <p:blipFill>
            <a:blip r:embed="rId3">
              <a:alphaModFix amt="76000"/>
            </a:blip>
            <a:stretch>
              <a:fillRect/>
            </a:stretch>
          </p:blipFill>
          <p:spPr>
            <a:xfrm>
              <a:off x="1011150" y="1701363"/>
              <a:ext cx="3477125" cy="25574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5" name="Google Shape;305;p31"/>
            <p:cNvCxnSpPr/>
            <p:nvPr/>
          </p:nvCxnSpPr>
          <p:spPr>
            <a:xfrm rot="10800000">
              <a:off x="4409675" y="1567838"/>
              <a:ext cx="19500" cy="28245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06" name="Google Shape;306;p31"/>
            <p:cNvCxnSpPr/>
            <p:nvPr/>
          </p:nvCxnSpPr>
          <p:spPr>
            <a:xfrm flipH="1" rot="10800000">
              <a:off x="3422350" y="4366238"/>
              <a:ext cx="970200" cy="14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7" name="Google Shape;307;p31"/>
            <p:cNvCxnSpPr/>
            <p:nvPr/>
          </p:nvCxnSpPr>
          <p:spPr>
            <a:xfrm rot="10800000">
              <a:off x="2430075" y="4378838"/>
              <a:ext cx="1009200" cy="1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08" name="Google Shape;308;p31"/>
            <p:cNvSpPr txBox="1"/>
            <p:nvPr/>
          </p:nvSpPr>
          <p:spPr>
            <a:xfrm>
              <a:off x="2449500" y="4116363"/>
              <a:ext cx="1979700" cy="2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9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Remaining Useful Life (RUL)</a:t>
              </a:r>
              <a:endParaRPr b="1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9" name="Google Shape;309;p31"/>
            <p:cNvSpPr txBox="1"/>
            <p:nvPr/>
          </p:nvSpPr>
          <p:spPr>
            <a:xfrm rot="-5399011">
              <a:off x="-222653" y="2780438"/>
              <a:ext cx="2085000" cy="3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Sensor measures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10" name="Google Shape;310;p31"/>
            <p:cNvSpPr txBox="1"/>
            <p:nvPr/>
          </p:nvSpPr>
          <p:spPr>
            <a:xfrm>
              <a:off x="2338738" y="4435513"/>
              <a:ext cx="966000" cy="46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time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cxnSp>
          <p:nvCxnSpPr>
            <p:cNvPr id="311" name="Google Shape;311;p31"/>
            <p:cNvCxnSpPr/>
            <p:nvPr/>
          </p:nvCxnSpPr>
          <p:spPr>
            <a:xfrm flipH="1" rot="10800000">
              <a:off x="1025975" y="4463363"/>
              <a:ext cx="3949800" cy="2970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2" name="Google Shape;312;p31"/>
            <p:cNvCxnSpPr/>
            <p:nvPr/>
          </p:nvCxnSpPr>
          <p:spPr>
            <a:xfrm rot="10800000">
              <a:off x="1025950" y="1511038"/>
              <a:ext cx="9900" cy="299190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3" name="Google Shape;313;p31"/>
            <p:cNvSpPr txBox="1"/>
            <p:nvPr/>
          </p:nvSpPr>
          <p:spPr>
            <a:xfrm>
              <a:off x="3968375" y="1305213"/>
              <a:ext cx="902100" cy="38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Failure</a:t>
              </a:r>
              <a:endParaRPr sz="11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14" name="Google Shape;314;p31"/>
            <p:cNvSpPr txBox="1"/>
            <p:nvPr/>
          </p:nvSpPr>
          <p:spPr>
            <a:xfrm>
              <a:off x="1881150" y="1305213"/>
              <a:ext cx="1117200" cy="38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Current-time</a:t>
              </a:r>
              <a:endParaRPr sz="11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1412554" y="2838025"/>
              <a:ext cx="88500" cy="93000"/>
            </a:xfrm>
            <a:prstGeom prst="ellipse">
              <a:avLst/>
            </a:prstGeom>
            <a:solidFill>
              <a:srgbClr val="808080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1045854" y="2666150"/>
              <a:ext cx="88500" cy="93000"/>
            </a:xfrm>
            <a:prstGeom prst="ellipse">
              <a:avLst/>
            </a:prstGeom>
            <a:solidFill>
              <a:srgbClr val="808080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1753229" y="2478750"/>
              <a:ext cx="88500" cy="93000"/>
            </a:xfrm>
            <a:prstGeom prst="ellipse">
              <a:avLst/>
            </a:prstGeom>
            <a:solidFill>
              <a:srgbClr val="808080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2393454" y="2298050"/>
              <a:ext cx="88500" cy="93000"/>
            </a:xfrm>
            <a:prstGeom prst="ellipse">
              <a:avLst/>
            </a:prstGeom>
            <a:solidFill>
              <a:srgbClr val="808080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2146079" y="2108675"/>
              <a:ext cx="88500" cy="93000"/>
            </a:xfrm>
            <a:prstGeom prst="ellipse">
              <a:avLst/>
            </a:prstGeom>
            <a:solidFill>
              <a:srgbClr val="808080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1930104" y="2298050"/>
              <a:ext cx="88500" cy="93000"/>
            </a:xfrm>
            <a:prstGeom prst="ellipse">
              <a:avLst/>
            </a:prstGeom>
            <a:solidFill>
              <a:srgbClr val="808080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1578504" y="2666150"/>
              <a:ext cx="88500" cy="93000"/>
            </a:xfrm>
            <a:prstGeom prst="ellipse">
              <a:avLst/>
            </a:prstGeom>
            <a:solidFill>
              <a:srgbClr val="808080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1417154" y="2910325"/>
              <a:ext cx="88500" cy="93000"/>
            </a:xfrm>
            <a:prstGeom prst="ellipse">
              <a:avLst/>
            </a:prstGeom>
            <a:solidFill>
              <a:srgbClr val="3C04FF"/>
            </a:solidFill>
            <a:ln cap="flat" cmpd="sng" w="9525">
              <a:solidFill>
                <a:srgbClr val="3C04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1040379" y="3114225"/>
              <a:ext cx="88500" cy="93000"/>
            </a:xfrm>
            <a:prstGeom prst="ellipse">
              <a:avLst/>
            </a:prstGeom>
            <a:solidFill>
              <a:srgbClr val="3C04FF"/>
            </a:solidFill>
            <a:ln cap="flat" cmpd="sng" w="9525">
              <a:solidFill>
                <a:srgbClr val="3C04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1223304" y="3015875"/>
              <a:ext cx="88500" cy="93000"/>
            </a:xfrm>
            <a:prstGeom prst="ellipse">
              <a:avLst/>
            </a:prstGeom>
            <a:solidFill>
              <a:srgbClr val="3C04FF"/>
            </a:solidFill>
            <a:ln cap="flat" cmpd="sng" w="9525">
              <a:solidFill>
                <a:srgbClr val="3C04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1229204" y="2745025"/>
              <a:ext cx="88500" cy="93000"/>
            </a:xfrm>
            <a:prstGeom prst="ellipse">
              <a:avLst/>
            </a:prstGeom>
            <a:solidFill>
              <a:srgbClr val="808080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1578504" y="2957925"/>
              <a:ext cx="88500" cy="93000"/>
            </a:xfrm>
            <a:prstGeom prst="ellipse">
              <a:avLst/>
            </a:prstGeom>
            <a:solidFill>
              <a:srgbClr val="3C04FF"/>
            </a:solidFill>
            <a:ln cap="flat" cmpd="sng" w="9525">
              <a:solidFill>
                <a:srgbClr val="3C04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1771279" y="3003325"/>
              <a:ext cx="88500" cy="93000"/>
            </a:xfrm>
            <a:prstGeom prst="ellipse">
              <a:avLst/>
            </a:prstGeom>
            <a:solidFill>
              <a:srgbClr val="3C04FF"/>
            </a:solidFill>
            <a:ln cap="flat" cmpd="sng" w="9525">
              <a:solidFill>
                <a:srgbClr val="3C04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1930104" y="3085475"/>
              <a:ext cx="88500" cy="93000"/>
            </a:xfrm>
            <a:prstGeom prst="ellipse">
              <a:avLst/>
            </a:prstGeom>
            <a:solidFill>
              <a:srgbClr val="3C04FF"/>
            </a:solidFill>
            <a:ln cap="flat" cmpd="sng" w="9525">
              <a:solidFill>
                <a:srgbClr val="3C04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2156204" y="3198150"/>
              <a:ext cx="88500" cy="93000"/>
            </a:xfrm>
            <a:prstGeom prst="ellipse">
              <a:avLst/>
            </a:prstGeom>
            <a:solidFill>
              <a:srgbClr val="3C04FF"/>
            </a:solidFill>
            <a:ln cap="flat" cmpd="sng" w="9525">
              <a:solidFill>
                <a:srgbClr val="3C04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2393454" y="3050925"/>
              <a:ext cx="88500" cy="93000"/>
            </a:xfrm>
            <a:prstGeom prst="ellipse">
              <a:avLst/>
            </a:prstGeom>
            <a:solidFill>
              <a:srgbClr val="3C04FF"/>
            </a:solidFill>
            <a:ln cap="flat" cmpd="sng" w="9525">
              <a:solidFill>
                <a:srgbClr val="3C04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1045854" y="4184225"/>
              <a:ext cx="88500" cy="930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1417154" y="3254475"/>
              <a:ext cx="88500" cy="930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1207804" y="3739100"/>
              <a:ext cx="88500" cy="930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595304" y="3543200"/>
              <a:ext cx="88500" cy="930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1787604" y="3881225"/>
              <a:ext cx="88500" cy="930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2146079" y="3697000"/>
              <a:ext cx="88500" cy="930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1965229" y="3790000"/>
              <a:ext cx="88500" cy="930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2393454" y="3837750"/>
              <a:ext cx="88500" cy="930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cxnSp>
          <p:nvCxnSpPr>
            <p:cNvPr id="339" name="Google Shape;339;p31"/>
            <p:cNvCxnSpPr/>
            <p:nvPr/>
          </p:nvCxnSpPr>
          <p:spPr>
            <a:xfrm rot="10800000">
              <a:off x="2430000" y="1567838"/>
              <a:ext cx="19500" cy="28245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9"/>
          <p:cNvSpPr txBox="1"/>
          <p:nvPr>
            <p:ph type="title"/>
          </p:nvPr>
        </p:nvSpPr>
        <p:spPr>
          <a:xfrm>
            <a:off x="757050" y="505350"/>
            <a:ext cx="2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Results</a:t>
            </a:r>
            <a:endParaRPr/>
          </a:p>
        </p:txBody>
      </p:sp>
      <p:grpSp>
        <p:nvGrpSpPr>
          <p:cNvPr id="1101" name="Google Shape;1101;p49"/>
          <p:cNvGrpSpPr/>
          <p:nvPr/>
        </p:nvGrpSpPr>
        <p:grpSpPr>
          <a:xfrm>
            <a:off x="4823449" y="63079"/>
            <a:ext cx="3542970" cy="610546"/>
            <a:chOff x="5037963" y="102476"/>
            <a:chExt cx="3240916" cy="476989"/>
          </a:xfrm>
        </p:grpSpPr>
        <p:pic>
          <p:nvPicPr>
            <p:cNvPr id="1102" name="Google Shape;1102;p49"/>
            <p:cNvPicPr preferRelativeResize="0"/>
            <p:nvPr/>
          </p:nvPicPr>
          <p:blipFill>
            <a:blip r:embed="rId3">
              <a:alphaModFix amt="37000"/>
            </a:blip>
            <a:stretch>
              <a:fillRect/>
            </a:stretch>
          </p:blipFill>
          <p:spPr>
            <a:xfrm>
              <a:off x="6491176" y="149319"/>
              <a:ext cx="393705" cy="38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3" name="Google Shape;1103;p49"/>
            <p:cNvPicPr preferRelativeResize="0"/>
            <p:nvPr/>
          </p:nvPicPr>
          <p:blipFill>
            <a:blip r:embed="rId4">
              <a:alphaModFix amt="37000"/>
            </a:blip>
            <a:stretch>
              <a:fillRect/>
            </a:stretch>
          </p:blipFill>
          <p:spPr>
            <a:xfrm>
              <a:off x="5683151" y="102490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4" name="Google Shape;1104;p49"/>
            <p:cNvPicPr preferRelativeResize="0"/>
            <p:nvPr/>
          </p:nvPicPr>
          <p:blipFill>
            <a:blip r:embed="rId4">
              <a:alphaModFix amt="37000"/>
            </a:blip>
            <a:stretch>
              <a:fillRect/>
            </a:stretch>
          </p:blipFill>
          <p:spPr>
            <a:xfrm flipH="1">
              <a:off x="7162026" y="102476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5" name="Google Shape;1105;p49"/>
            <p:cNvPicPr preferRelativeResize="0"/>
            <p:nvPr/>
          </p:nvPicPr>
          <p:blipFill>
            <a:blip r:embed="rId5">
              <a:alphaModFix amt="37000"/>
            </a:blip>
            <a:stretch>
              <a:fillRect/>
            </a:stretch>
          </p:blipFill>
          <p:spPr>
            <a:xfrm>
              <a:off x="5037963" y="147463"/>
              <a:ext cx="393705" cy="387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6" name="Google Shape;1106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46690" y="168946"/>
              <a:ext cx="432189" cy="344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7" name="Google Shape;1107;p49"/>
            <p:cNvSpPr/>
            <p:nvPr/>
          </p:nvSpPr>
          <p:spPr>
            <a:xfrm>
              <a:off x="5478924" y="28656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108" name="Google Shape;1108;p49"/>
            <p:cNvSpPr/>
            <p:nvPr/>
          </p:nvSpPr>
          <p:spPr>
            <a:xfrm>
              <a:off x="6194699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109" name="Google Shape;1109;p49"/>
            <p:cNvSpPr/>
            <p:nvPr/>
          </p:nvSpPr>
          <p:spPr>
            <a:xfrm>
              <a:off x="6941536" y="28651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110" name="Google Shape;1110;p49"/>
            <p:cNvSpPr/>
            <p:nvPr/>
          </p:nvSpPr>
          <p:spPr>
            <a:xfrm>
              <a:off x="7688374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1111" name="Google Shape;1111;p49"/>
          <p:cNvSpPr/>
          <p:nvPr/>
        </p:nvSpPr>
        <p:spPr>
          <a:xfrm>
            <a:off x="3274641" y="1822519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12" name="Google Shape;1112;p49"/>
          <p:cNvSpPr/>
          <p:nvPr/>
        </p:nvSpPr>
        <p:spPr>
          <a:xfrm>
            <a:off x="3274641" y="1945873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13" name="Google Shape;1113;p49"/>
          <p:cNvSpPr/>
          <p:nvPr/>
        </p:nvSpPr>
        <p:spPr>
          <a:xfrm>
            <a:off x="3274641" y="2068622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14" name="Google Shape;1114;p49"/>
          <p:cNvSpPr/>
          <p:nvPr/>
        </p:nvSpPr>
        <p:spPr>
          <a:xfrm>
            <a:off x="3274640" y="2683005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15" name="Google Shape;1115;p49"/>
          <p:cNvSpPr/>
          <p:nvPr/>
        </p:nvSpPr>
        <p:spPr>
          <a:xfrm>
            <a:off x="3274640" y="2805737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16" name="Google Shape;1116;p49"/>
          <p:cNvSpPr/>
          <p:nvPr/>
        </p:nvSpPr>
        <p:spPr>
          <a:xfrm>
            <a:off x="3274640" y="2928502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17" name="Google Shape;1117;p49"/>
          <p:cNvSpPr/>
          <p:nvPr/>
        </p:nvSpPr>
        <p:spPr>
          <a:xfrm>
            <a:off x="3274641" y="2191387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18" name="Google Shape;1118;p49"/>
          <p:cNvSpPr/>
          <p:nvPr/>
        </p:nvSpPr>
        <p:spPr>
          <a:xfrm>
            <a:off x="3274641" y="2314742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19" name="Google Shape;1119;p49"/>
          <p:cNvSpPr/>
          <p:nvPr/>
        </p:nvSpPr>
        <p:spPr>
          <a:xfrm>
            <a:off x="3274641" y="2437491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20" name="Google Shape;1120;p49"/>
          <p:cNvSpPr/>
          <p:nvPr/>
        </p:nvSpPr>
        <p:spPr>
          <a:xfrm>
            <a:off x="3274641" y="2560239"/>
            <a:ext cx="104400" cy="101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21" name="Google Shape;1121;p49"/>
          <p:cNvSpPr txBox="1"/>
          <p:nvPr/>
        </p:nvSpPr>
        <p:spPr>
          <a:xfrm>
            <a:off x="2706150" y="1314838"/>
            <a:ext cx="124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Window-level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Predictions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22" name="Google Shape;1122;p49"/>
          <p:cNvSpPr/>
          <p:nvPr/>
        </p:nvSpPr>
        <p:spPr>
          <a:xfrm rot="5400000">
            <a:off x="7581775" y="1951150"/>
            <a:ext cx="237000" cy="252000"/>
          </a:xfrm>
          <a:prstGeom prst="flowChartAlternateProcess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23" name="Google Shape;1123;p49"/>
          <p:cNvSpPr/>
          <p:nvPr/>
        </p:nvSpPr>
        <p:spPr>
          <a:xfrm rot="5400000">
            <a:off x="7581775" y="2245375"/>
            <a:ext cx="237000" cy="252000"/>
          </a:xfrm>
          <a:prstGeom prst="flowChartAlternateProcess">
            <a:avLst/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24" name="Google Shape;1124;p49"/>
          <p:cNvSpPr/>
          <p:nvPr/>
        </p:nvSpPr>
        <p:spPr>
          <a:xfrm rot="5400000">
            <a:off x="7581775" y="2539600"/>
            <a:ext cx="237000" cy="252000"/>
          </a:xfrm>
          <a:prstGeom prst="flowChartAlternateProcess">
            <a:avLst/>
          </a:prstGeom>
          <a:solidFill>
            <a:srgbClr val="1155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25" name="Google Shape;1125;p49"/>
          <p:cNvSpPr txBox="1"/>
          <p:nvPr/>
        </p:nvSpPr>
        <p:spPr>
          <a:xfrm>
            <a:off x="7239625" y="1372975"/>
            <a:ext cx="112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Trajectories </a:t>
            </a:r>
            <a:b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ground truth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26" name="Google Shape;1126;p49"/>
          <p:cNvSpPr/>
          <p:nvPr/>
        </p:nvSpPr>
        <p:spPr>
          <a:xfrm>
            <a:off x="1136591" y="1832456"/>
            <a:ext cx="104400" cy="101100"/>
          </a:xfrm>
          <a:prstGeom prst="flowChartAlternateProcess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27" name="Google Shape;1127;p49"/>
          <p:cNvSpPr/>
          <p:nvPr/>
        </p:nvSpPr>
        <p:spPr>
          <a:xfrm>
            <a:off x="1136591" y="1955811"/>
            <a:ext cx="104400" cy="101100"/>
          </a:xfrm>
          <a:prstGeom prst="flowChartAlternateProcess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28" name="Google Shape;1128;p49"/>
          <p:cNvSpPr/>
          <p:nvPr/>
        </p:nvSpPr>
        <p:spPr>
          <a:xfrm>
            <a:off x="1136591" y="2078559"/>
            <a:ext cx="104400" cy="101100"/>
          </a:xfrm>
          <a:prstGeom prst="flowChartAlternateProcess">
            <a:avLst/>
          </a:prstGeom>
          <a:solidFill>
            <a:srgbClr val="98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29" name="Google Shape;1129;p49"/>
          <p:cNvSpPr/>
          <p:nvPr/>
        </p:nvSpPr>
        <p:spPr>
          <a:xfrm>
            <a:off x="1136590" y="2692942"/>
            <a:ext cx="104400" cy="101100"/>
          </a:xfrm>
          <a:prstGeom prst="flowChartAlternateProcess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30" name="Google Shape;1130;p49"/>
          <p:cNvSpPr/>
          <p:nvPr/>
        </p:nvSpPr>
        <p:spPr>
          <a:xfrm>
            <a:off x="1136590" y="2815675"/>
            <a:ext cx="104400" cy="101100"/>
          </a:xfrm>
          <a:prstGeom prst="flowChartAlternateProcess">
            <a:avLst/>
          </a:prstGeom>
          <a:solidFill>
            <a:srgbClr val="A4C2F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31" name="Google Shape;1131;p49"/>
          <p:cNvSpPr/>
          <p:nvPr/>
        </p:nvSpPr>
        <p:spPr>
          <a:xfrm>
            <a:off x="1136590" y="2938440"/>
            <a:ext cx="104400" cy="101100"/>
          </a:xfrm>
          <a:prstGeom prst="flowChartAlternateProcess">
            <a:avLst/>
          </a:prstGeom>
          <a:solidFill>
            <a:srgbClr val="6C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32" name="Google Shape;1132;p49"/>
          <p:cNvSpPr/>
          <p:nvPr/>
        </p:nvSpPr>
        <p:spPr>
          <a:xfrm>
            <a:off x="1136591" y="2201325"/>
            <a:ext cx="104400" cy="1011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33" name="Google Shape;1133;p49"/>
          <p:cNvSpPr/>
          <p:nvPr/>
        </p:nvSpPr>
        <p:spPr>
          <a:xfrm>
            <a:off x="1136591" y="2324679"/>
            <a:ext cx="104400" cy="101100"/>
          </a:xfrm>
          <a:prstGeom prst="flowChartAlternateProcess">
            <a:avLst/>
          </a:prstGeom>
          <a:solidFill>
            <a:srgbClr val="F1C23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34" name="Google Shape;1134;p49"/>
          <p:cNvSpPr/>
          <p:nvPr/>
        </p:nvSpPr>
        <p:spPr>
          <a:xfrm>
            <a:off x="1136591" y="2447428"/>
            <a:ext cx="104400" cy="101100"/>
          </a:xfrm>
          <a:prstGeom prst="flowChartAlternateProcess">
            <a:avLst/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35" name="Google Shape;1135;p49"/>
          <p:cNvSpPr/>
          <p:nvPr/>
        </p:nvSpPr>
        <p:spPr>
          <a:xfrm>
            <a:off x="1136591" y="2570177"/>
            <a:ext cx="104400" cy="101100"/>
          </a:xfrm>
          <a:prstGeom prst="flowChartAlternateProcess">
            <a:avLst/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36" name="Google Shape;1136;p49"/>
          <p:cNvSpPr txBox="1"/>
          <p:nvPr/>
        </p:nvSpPr>
        <p:spPr>
          <a:xfrm>
            <a:off x="625400" y="1293613"/>
            <a:ext cx="112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Windows </a:t>
            </a:r>
            <a:b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ground truth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37" name="Google Shape;1137;p49"/>
          <p:cNvSpPr/>
          <p:nvPr/>
        </p:nvSpPr>
        <p:spPr>
          <a:xfrm rot="5400000">
            <a:off x="5381688" y="1991425"/>
            <a:ext cx="237000" cy="2520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38" name="Google Shape;1138;p49"/>
          <p:cNvSpPr/>
          <p:nvPr/>
        </p:nvSpPr>
        <p:spPr>
          <a:xfrm rot="5400000">
            <a:off x="5381688" y="2285650"/>
            <a:ext cx="237000" cy="2520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39" name="Google Shape;1139;p49"/>
          <p:cNvSpPr/>
          <p:nvPr/>
        </p:nvSpPr>
        <p:spPr>
          <a:xfrm rot="5400000">
            <a:off x="5381688" y="2579875"/>
            <a:ext cx="237000" cy="2520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40" name="Google Shape;1140;p49"/>
          <p:cNvSpPr txBox="1"/>
          <p:nvPr/>
        </p:nvSpPr>
        <p:spPr>
          <a:xfrm>
            <a:off x="4854238" y="1410825"/>
            <a:ext cx="138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Trajectory-level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Predictions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41" name="Google Shape;1141;p49"/>
          <p:cNvSpPr txBox="1"/>
          <p:nvPr/>
        </p:nvSpPr>
        <p:spPr>
          <a:xfrm>
            <a:off x="1314775" y="4047700"/>
            <a:ext cx="188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Window-level </a:t>
            </a:r>
            <a:b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performance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142" name="Google Shape;114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80775" y="3532325"/>
            <a:ext cx="554100" cy="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93650" y="2330950"/>
            <a:ext cx="610550" cy="6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49"/>
          <p:cNvSpPr/>
          <p:nvPr/>
        </p:nvSpPr>
        <p:spPr>
          <a:xfrm rot="5400000">
            <a:off x="2069866" y="3203526"/>
            <a:ext cx="375900" cy="1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45" name="Google Shape;1145;p49"/>
          <p:cNvSpPr/>
          <p:nvPr/>
        </p:nvSpPr>
        <p:spPr>
          <a:xfrm rot="1021928">
            <a:off x="1486603" y="2409194"/>
            <a:ext cx="375886" cy="15781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46" name="Google Shape;1146;p49"/>
          <p:cNvSpPr/>
          <p:nvPr/>
        </p:nvSpPr>
        <p:spPr>
          <a:xfrm rot="9595857">
            <a:off x="2721744" y="2409314"/>
            <a:ext cx="375926" cy="15745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47" name="Google Shape;1147;p49"/>
          <p:cNvSpPr txBox="1"/>
          <p:nvPr/>
        </p:nvSpPr>
        <p:spPr>
          <a:xfrm>
            <a:off x="5657188" y="4009225"/>
            <a:ext cx="188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Trajectory-level</a:t>
            </a:r>
            <a:b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performance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148" name="Google Shape;114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3188" y="3493850"/>
            <a:ext cx="554100" cy="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36063" y="2292475"/>
            <a:ext cx="610550" cy="6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49"/>
          <p:cNvSpPr/>
          <p:nvPr/>
        </p:nvSpPr>
        <p:spPr>
          <a:xfrm rot="5400000">
            <a:off x="6412278" y="3165051"/>
            <a:ext cx="375900" cy="1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51" name="Google Shape;1151;p49"/>
          <p:cNvSpPr/>
          <p:nvPr/>
        </p:nvSpPr>
        <p:spPr>
          <a:xfrm rot="1021928">
            <a:off x="5829016" y="2370719"/>
            <a:ext cx="375886" cy="15781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52" name="Google Shape;1152;p49"/>
          <p:cNvSpPr/>
          <p:nvPr/>
        </p:nvSpPr>
        <p:spPr>
          <a:xfrm rot="9595857">
            <a:off x="7025431" y="2370889"/>
            <a:ext cx="375926" cy="15745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53" name="Google Shape;1153;p49"/>
          <p:cNvSpPr/>
          <p:nvPr/>
        </p:nvSpPr>
        <p:spPr>
          <a:xfrm>
            <a:off x="3996589" y="2409150"/>
            <a:ext cx="934200" cy="1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54" name="Google Shape;1154;p49"/>
          <p:cNvSpPr txBox="1"/>
          <p:nvPr/>
        </p:nvSpPr>
        <p:spPr>
          <a:xfrm>
            <a:off x="3843000" y="2521213"/>
            <a:ext cx="124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Aggregation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50"/>
          <p:cNvSpPr txBox="1"/>
          <p:nvPr>
            <p:ph type="title"/>
          </p:nvPr>
        </p:nvSpPr>
        <p:spPr>
          <a:xfrm>
            <a:off x="720000" y="539500"/>
            <a:ext cx="8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Window-Level Performance Analysis</a:t>
            </a:r>
            <a:endParaRPr/>
          </a:p>
        </p:txBody>
      </p:sp>
      <p:pic>
        <p:nvPicPr>
          <p:cNvPr id="1160" name="Google Shape;1160;p50"/>
          <p:cNvPicPr preferRelativeResize="0"/>
          <p:nvPr/>
        </p:nvPicPr>
        <p:blipFill rotWithShape="1">
          <a:blip r:embed="rId3">
            <a:alphaModFix/>
          </a:blip>
          <a:srcRect b="3080" l="0" r="0" t="2722"/>
          <a:stretch/>
        </p:blipFill>
        <p:spPr>
          <a:xfrm>
            <a:off x="3401850" y="1588876"/>
            <a:ext cx="4580299" cy="32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50"/>
          <p:cNvSpPr txBox="1"/>
          <p:nvPr/>
        </p:nvSpPr>
        <p:spPr>
          <a:xfrm>
            <a:off x="720000" y="981275"/>
            <a:ext cx="7704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the EncoderRegressor exhibits excellent window-level performance, consistently achieving lower RMSE values in low RUL scenarios crucial for early failure detection</a:t>
            </a:r>
            <a:endParaRPr sz="15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1162" name="Google Shape;1162;p50"/>
          <p:cNvGrpSpPr/>
          <p:nvPr/>
        </p:nvGrpSpPr>
        <p:grpSpPr>
          <a:xfrm>
            <a:off x="4823449" y="63079"/>
            <a:ext cx="3542970" cy="610546"/>
            <a:chOff x="5037963" y="102476"/>
            <a:chExt cx="3240916" cy="476989"/>
          </a:xfrm>
        </p:grpSpPr>
        <p:pic>
          <p:nvPicPr>
            <p:cNvPr id="1163" name="Google Shape;1163;p50"/>
            <p:cNvPicPr preferRelativeResize="0"/>
            <p:nvPr/>
          </p:nvPicPr>
          <p:blipFill>
            <a:blip r:embed="rId4">
              <a:alphaModFix amt="37000"/>
            </a:blip>
            <a:stretch>
              <a:fillRect/>
            </a:stretch>
          </p:blipFill>
          <p:spPr>
            <a:xfrm>
              <a:off x="6491176" y="149319"/>
              <a:ext cx="393705" cy="38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4" name="Google Shape;1164;p50"/>
            <p:cNvPicPr preferRelativeResize="0"/>
            <p:nvPr/>
          </p:nvPicPr>
          <p:blipFill>
            <a:blip r:embed="rId5">
              <a:alphaModFix amt="37000"/>
            </a:blip>
            <a:stretch>
              <a:fillRect/>
            </a:stretch>
          </p:blipFill>
          <p:spPr>
            <a:xfrm>
              <a:off x="5683151" y="102490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5" name="Google Shape;1165;p50"/>
            <p:cNvPicPr preferRelativeResize="0"/>
            <p:nvPr/>
          </p:nvPicPr>
          <p:blipFill>
            <a:blip r:embed="rId5">
              <a:alphaModFix amt="37000"/>
            </a:blip>
            <a:stretch>
              <a:fillRect/>
            </a:stretch>
          </p:blipFill>
          <p:spPr>
            <a:xfrm flipH="1">
              <a:off x="7162026" y="102476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6" name="Google Shape;1166;p50"/>
            <p:cNvPicPr preferRelativeResize="0"/>
            <p:nvPr/>
          </p:nvPicPr>
          <p:blipFill>
            <a:blip r:embed="rId6">
              <a:alphaModFix amt="37000"/>
            </a:blip>
            <a:stretch>
              <a:fillRect/>
            </a:stretch>
          </p:blipFill>
          <p:spPr>
            <a:xfrm>
              <a:off x="5037963" y="147463"/>
              <a:ext cx="393705" cy="387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7" name="Google Shape;1167;p5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46690" y="168946"/>
              <a:ext cx="432189" cy="344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8" name="Google Shape;1168;p50"/>
            <p:cNvSpPr/>
            <p:nvPr/>
          </p:nvSpPr>
          <p:spPr>
            <a:xfrm>
              <a:off x="5478924" y="28656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6194699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6941536" y="28651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7688374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1172" name="Google Shape;1172;p50"/>
          <p:cNvSpPr txBox="1"/>
          <p:nvPr/>
        </p:nvSpPr>
        <p:spPr>
          <a:xfrm>
            <a:off x="720000" y="2456275"/>
            <a:ext cx="26886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Some metrics on RMSE</a:t>
            </a:r>
            <a:r>
              <a:rPr lang="it" sz="1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:</a:t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Global RMSE :    41.47</a:t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&lt;50 RUL RMSE:  18.15</a:t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&lt;20 RUL RMSE:   5.05</a:t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51"/>
          <p:cNvSpPr txBox="1"/>
          <p:nvPr>
            <p:ph type="title"/>
          </p:nvPr>
        </p:nvSpPr>
        <p:spPr>
          <a:xfrm>
            <a:off x="720000" y="539500"/>
            <a:ext cx="842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Trajectory-Level Performance Analysis</a:t>
            </a:r>
            <a:endParaRPr/>
          </a:p>
        </p:txBody>
      </p:sp>
      <p:sp>
        <p:nvSpPr>
          <p:cNvPr id="1178" name="Google Shape;1178;p51"/>
          <p:cNvSpPr txBox="1"/>
          <p:nvPr/>
        </p:nvSpPr>
        <p:spPr>
          <a:xfrm>
            <a:off x="720000" y="981275"/>
            <a:ext cx="7704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Aggregated forecasts reveal that while the model excels at predicting imminent failures with low RMSE, its error increases gradually as the RUL rises.</a:t>
            </a:r>
            <a:endParaRPr sz="15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1179" name="Google Shape;1179;p51"/>
          <p:cNvGrpSpPr/>
          <p:nvPr/>
        </p:nvGrpSpPr>
        <p:grpSpPr>
          <a:xfrm>
            <a:off x="4823449" y="63079"/>
            <a:ext cx="3542970" cy="610546"/>
            <a:chOff x="5037963" y="102476"/>
            <a:chExt cx="3240916" cy="476989"/>
          </a:xfrm>
        </p:grpSpPr>
        <p:pic>
          <p:nvPicPr>
            <p:cNvPr id="1180" name="Google Shape;1180;p51"/>
            <p:cNvPicPr preferRelativeResize="0"/>
            <p:nvPr/>
          </p:nvPicPr>
          <p:blipFill>
            <a:blip r:embed="rId3">
              <a:alphaModFix amt="37000"/>
            </a:blip>
            <a:stretch>
              <a:fillRect/>
            </a:stretch>
          </p:blipFill>
          <p:spPr>
            <a:xfrm>
              <a:off x="6491176" y="149319"/>
              <a:ext cx="393705" cy="38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1" name="Google Shape;1181;p51"/>
            <p:cNvPicPr preferRelativeResize="0"/>
            <p:nvPr/>
          </p:nvPicPr>
          <p:blipFill>
            <a:blip r:embed="rId4">
              <a:alphaModFix amt="37000"/>
            </a:blip>
            <a:stretch>
              <a:fillRect/>
            </a:stretch>
          </p:blipFill>
          <p:spPr>
            <a:xfrm>
              <a:off x="5683151" y="102490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2" name="Google Shape;1182;p51"/>
            <p:cNvPicPr preferRelativeResize="0"/>
            <p:nvPr/>
          </p:nvPicPr>
          <p:blipFill>
            <a:blip r:embed="rId4">
              <a:alphaModFix amt="37000"/>
            </a:blip>
            <a:stretch>
              <a:fillRect/>
            </a:stretch>
          </p:blipFill>
          <p:spPr>
            <a:xfrm flipH="1">
              <a:off x="7162026" y="102476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3" name="Google Shape;1183;p51"/>
            <p:cNvPicPr preferRelativeResize="0"/>
            <p:nvPr/>
          </p:nvPicPr>
          <p:blipFill>
            <a:blip r:embed="rId5">
              <a:alphaModFix amt="37000"/>
            </a:blip>
            <a:stretch>
              <a:fillRect/>
            </a:stretch>
          </p:blipFill>
          <p:spPr>
            <a:xfrm>
              <a:off x="5037963" y="147463"/>
              <a:ext cx="393705" cy="387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4" name="Google Shape;1184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46690" y="168946"/>
              <a:ext cx="432189" cy="344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5" name="Google Shape;1185;p51"/>
            <p:cNvSpPr/>
            <p:nvPr/>
          </p:nvSpPr>
          <p:spPr>
            <a:xfrm>
              <a:off x="5478924" y="28656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186" name="Google Shape;1186;p51"/>
            <p:cNvSpPr/>
            <p:nvPr/>
          </p:nvSpPr>
          <p:spPr>
            <a:xfrm>
              <a:off x="6194699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187" name="Google Shape;1187;p51"/>
            <p:cNvSpPr/>
            <p:nvPr/>
          </p:nvSpPr>
          <p:spPr>
            <a:xfrm>
              <a:off x="6941536" y="28651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188" name="Google Shape;1188;p51"/>
            <p:cNvSpPr/>
            <p:nvPr/>
          </p:nvSpPr>
          <p:spPr>
            <a:xfrm>
              <a:off x="7688374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1189" name="Google Shape;1189;p51"/>
          <p:cNvSpPr txBox="1"/>
          <p:nvPr/>
        </p:nvSpPr>
        <p:spPr>
          <a:xfrm>
            <a:off x="6024075" y="2220175"/>
            <a:ext cx="31200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On </a:t>
            </a:r>
            <a:r>
              <a:rPr lang="it" sz="1300">
                <a:solidFill>
                  <a:srgbClr val="1D0AFA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first subset</a:t>
            </a:r>
            <a:r>
              <a:rPr lang="it" sz="1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(1 failure type, 1 flight condition)</a:t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Global RMSE : 30.70</a:t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highlight>
                  <a:srgbClr val="FFFF00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&lt;20 RUL RMSE: 5.05</a:t>
            </a:r>
            <a:endParaRPr sz="1300">
              <a:solidFill>
                <a:schemeClr val="dk1"/>
              </a:solidFill>
              <a:highlight>
                <a:srgbClr val="FFFF00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On </a:t>
            </a:r>
            <a:r>
              <a:rPr lang="it" sz="1300">
                <a:solidFill>
                  <a:srgbClr val="EE1006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whole dataset</a:t>
            </a:r>
            <a:r>
              <a:rPr lang="it" sz="1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:</a:t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(2 failure types, 6 flight conditions)</a:t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Global RMSE : 35.20</a:t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highlight>
                  <a:srgbClr val="FFFF00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&lt;20 RUL RMSE: 8.56</a:t>
            </a:r>
            <a:endParaRPr sz="1300">
              <a:solidFill>
                <a:schemeClr val="dk1"/>
              </a:solidFill>
              <a:highlight>
                <a:srgbClr val="FFFF00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190" name="Google Shape;1190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925" y="1590125"/>
            <a:ext cx="5304126" cy="31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5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Comparison against Other Models</a:t>
            </a:r>
            <a:endParaRPr/>
          </a:p>
        </p:txBody>
      </p:sp>
      <p:sp>
        <p:nvSpPr>
          <p:cNvPr id="1196" name="Google Shape;1196;p52"/>
          <p:cNvSpPr txBox="1"/>
          <p:nvPr/>
        </p:nvSpPr>
        <p:spPr>
          <a:xfrm>
            <a:off x="720000" y="981275"/>
            <a:ext cx="7704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1197" name="Google Shape;1197;p52"/>
          <p:cNvGrpSpPr/>
          <p:nvPr/>
        </p:nvGrpSpPr>
        <p:grpSpPr>
          <a:xfrm>
            <a:off x="4823449" y="63079"/>
            <a:ext cx="3542970" cy="610546"/>
            <a:chOff x="5037963" y="102476"/>
            <a:chExt cx="3240916" cy="476989"/>
          </a:xfrm>
        </p:grpSpPr>
        <p:pic>
          <p:nvPicPr>
            <p:cNvPr id="1198" name="Google Shape;1198;p52"/>
            <p:cNvPicPr preferRelativeResize="0"/>
            <p:nvPr/>
          </p:nvPicPr>
          <p:blipFill rotWithShape="1">
            <a:blip r:embed="rId3">
              <a:alphaModFix amt="38000"/>
            </a:blip>
            <a:srcRect b="0" l="0" r="0" t="0"/>
            <a:stretch/>
          </p:blipFill>
          <p:spPr>
            <a:xfrm>
              <a:off x="6491176" y="149319"/>
              <a:ext cx="393705" cy="38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9" name="Google Shape;1199;p52"/>
            <p:cNvPicPr preferRelativeResize="0"/>
            <p:nvPr/>
          </p:nvPicPr>
          <p:blipFill>
            <a:blip r:embed="rId4">
              <a:alphaModFix amt="37000"/>
            </a:blip>
            <a:stretch>
              <a:fillRect/>
            </a:stretch>
          </p:blipFill>
          <p:spPr>
            <a:xfrm>
              <a:off x="5683151" y="102490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0" name="Google Shape;1200;p52"/>
            <p:cNvPicPr preferRelativeResize="0"/>
            <p:nvPr/>
          </p:nvPicPr>
          <p:blipFill>
            <a:blip r:embed="rId4">
              <a:alphaModFix amt="38000"/>
            </a:blip>
            <a:stretch>
              <a:fillRect/>
            </a:stretch>
          </p:blipFill>
          <p:spPr>
            <a:xfrm flipH="1">
              <a:off x="7162026" y="102476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1" name="Google Shape;1201;p52"/>
            <p:cNvPicPr preferRelativeResize="0"/>
            <p:nvPr/>
          </p:nvPicPr>
          <p:blipFill>
            <a:blip r:embed="rId5">
              <a:alphaModFix amt="37000"/>
            </a:blip>
            <a:stretch>
              <a:fillRect/>
            </a:stretch>
          </p:blipFill>
          <p:spPr>
            <a:xfrm>
              <a:off x="5037963" y="147463"/>
              <a:ext cx="393705" cy="387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2" name="Google Shape;1202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46690" y="168946"/>
              <a:ext cx="432189" cy="344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3" name="Google Shape;1203;p52"/>
            <p:cNvSpPr/>
            <p:nvPr/>
          </p:nvSpPr>
          <p:spPr>
            <a:xfrm>
              <a:off x="5478924" y="28656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6194699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6941536" y="28651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7688374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pic>
        <p:nvPicPr>
          <p:cNvPr id="1207" name="Google Shape;1207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725" y="1208600"/>
            <a:ext cx="4627374" cy="34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52"/>
          <p:cNvSpPr txBox="1"/>
          <p:nvPr/>
        </p:nvSpPr>
        <p:spPr>
          <a:xfrm>
            <a:off x="5611050" y="1250650"/>
            <a:ext cx="30000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1D0AFA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Encoder Regressor</a:t>
            </a:r>
            <a:r>
              <a:rPr lang="it" sz="1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:</a:t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highlight>
                  <a:srgbClr val="FFFF00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Global RMSE : 30.70</a:t>
            </a:r>
            <a:endParaRPr sz="1300">
              <a:solidFill>
                <a:schemeClr val="dk1"/>
              </a:solidFill>
              <a:highlight>
                <a:srgbClr val="FFFF00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highlight>
                  <a:srgbClr val="FFFF00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&lt;20 RUL RMSE: 5.05</a:t>
            </a:r>
            <a:endParaRPr sz="1300">
              <a:solidFill>
                <a:schemeClr val="dk1"/>
              </a:solidFill>
              <a:highlight>
                <a:srgbClr val="FFFF00"/>
              </a:highlight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EE1006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Linear Regressor</a:t>
            </a:r>
            <a:r>
              <a:rPr lang="it" sz="1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:</a:t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Global RMSE :   33.92</a:t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&lt;20 RUL RMSE: 25.59</a:t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267C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Random Forest</a:t>
            </a:r>
            <a:r>
              <a:rPr lang="it" sz="1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model</a:t>
            </a:r>
            <a:r>
              <a:rPr lang="it" sz="1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:</a:t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Global RMSE :  32.47</a:t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&lt;20 RUL RMSE: 23.36</a:t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01010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LSTM</a:t>
            </a:r>
            <a:r>
              <a:rPr lang="it" sz="1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model</a:t>
            </a:r>
            <a:r>
              <a:rPr lang="it" sz="1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:</a:t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Global RMSE :   32.84</a:t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&lt;20 RUL RMSE: 13.23</a:t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53"/>
          <p:cNvSpPr txBox="1"/>
          <p:nvPr>
            <p:ph type="title"/>
          </p:nvPr>
        </p:nvSpPr>
        <p:spPr>
          <a:xfrm>
            <a:off x="720000" y="539500"/>
            <a:ext cx="859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Impact of Window Size and Pretraining</a:t>
            </a:r>
            <a:endParaRPr/>
          </a:p>
        </p:txBody>
      </p:sp>
      <p:sp>
        <p:nvSpPr>
          <p:cNvPr id="1214" name="Google Shape;1214;p53"/>
          <p:cNvSpPr txBox="1"/>
          <p:nvPr/>
        </p:nvSpPr>
        <p:spPr>
          <a:xfrm>
            <a:off x="720000" y="981275"/>
            <a:ext cx="77040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Increasing the window size and the number of pretraining epochs appears to improve performance. However, excessive increases may lead to overfitting.</a:t>
            </a:r>
            <a:endParaRPr sz="15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215" name="Google Shape;12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75" y="1858975"/>
            <a:ext cx="3926925" cy="2945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6" name="Google Shape;1216;p53"/>
          <p:cNvGrpSpPr/>
          <p:nvPr/>
        </p:nvGrpSpPr>
        <p:grpSpPr>
          <a:xfrm>
            <a:off x="4823449" y="63079"/>
            <a:ext cx="3542970" cy="610546"/>
            <a:chOff x="5037963" y="102476"/>
            <a:chExt cx="3240916" cy="476989"/>
          </a:xfrm>
        </p:grpSpPr>
        <p:pic>
          <p:nvPicPr>
            <p:cNvPr id="1217" name="Google Shape;1217;p53"/>
            <p:cNvPicPr preferRelativeResize="0"/>
            <p:nvPr/>
          </p:nvPicPr>
          <p:blipFill>
            <a:blip r:embed="rId4">
              <a:alphaModFix amt="37000"/>
            </a:blip>
            <a:stretch>
              <a:fillRect/>
            </a:stretch>
          </p:blipFill>
          <p:spPr>
            <a:xfrm>
              <a:off x="6491176" y="149319"/>
              <a:ext cx="393705" cy="38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8" name="Google Shape;1218;p53"/>
            <p:cNvPicPr preferRelativeResize="0"/>
            <p:nvPr/>
          </p:nvPicPr>
          <p:blipFill>
            <a:blip r:embed="rId5">
              <a:alphaModFix amt="38000"/>
            </a:blip>
            <a:stretch>
              <a:fillRect/>
            </a:stretch>
          </p:blipFill>
          <p:spPr>
            <a:xfrm>
              <a:off x="5683151" y="102490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9" name="Google Shape;1219;p53"/>
            <p:cNvPicPr preferRelativeResize="0"/>
            <p:nvPr/>
          </p:nvPicPr>
          <p:blipFill>
            <a:blip r:embed="rId5">
              <a:alphaModFix amt="37000"/>
            </a:blip>
            <a:stretch>
              <a:fillRect/>
            </a:stretch>
          </p:blipFill>
          <p:spPr>
            <a:xfrm flipH="1">
              <a:off x="7162026" y="102476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0" name="Google Shape;1220;p53"/>
            <p:cNvPicPr preferRelativeResize="0"/>
            <p:nvPr/>
          </p:nvPicPr>
          <p:blipFill>
            <a:blip r:embed="rId6">
              <a:alphaModFix amt="37000"/>
            </a:blip>
            <a:stretch>
              <a:fillRect/>
            </a:stretch>
          </p:blipFill>
          <p:spPr>
            <a:xfrm>
              <a:off x="5037963" y="147463"/>
              <a:ext cx="393705" cy="387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1" name="Google Shape;1221;p53"/>
            <p:cNvPicPr preferRelativeResize="0"/>
            <p:nvPr/>
          </p:nvPicPr>
          <p:blipFill>
            <a:blip r:embed="rId7">
              <a:alphaModFix amt="80000"/>
            </a:blip>
            <a:stretch>
              <a:fillRect/>
            </a:stretch>
          </p:blipFill>
          <p:spPr>
            <a:xfrm>
              <a:off x="7846690" y="168946"/>
              <a:ext cx="432189" cy="344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2" name="Google Shape;1222;p53"/>
            <p:cNvSpPr/>
            <p:nvPr/>
          </p:nvSpPr>
          <p:spPr>
            <a:xfrm>
              <a:off x="5478924" y="28656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23" name="Google Shape;1223;p53"/>
            <p:cNvSpPr/>
            <p:nvPr/>
          </p:nvSpPr>
          <p:spPr>
            <a:xfrm>
              <a:off x="6194699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24" name="Google Shape;1224;p53"/>
            <p:cNvSpPr/>
            <p:nvPr/>
          </p:nvSpPr>
          <p:spPr>
            <a:xfrm>
              <a:off x="6941536" y="28651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25" name="Google Shape;1225;p53"/>
            <p:cNvSpPr/>
            <p:nvPr/>
          </p:nvSpPr>
          <p:spPr>
            <a:xfrm>
              <a:off x="7688374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1226" name="Google Shape;1226;p53"/>
          <p:cNvSpPr txBox="1"/>
          <p:nvPr/>
        </p:nvSpPr>
        <p:spPr>
          <a:xfrm>
            <a:off x="505175" y="1608250"/>
            <a:ext cx="392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Windows size analysis</a:t>
            </a:r>
            <a:endParaRPr/>
          </a:p>
        </p:txBody>
      </p:sp>
      <p:sp>
        <p:nvSpPr>
          <p:cNvPr id="1227" name="Google Shape;1227;p53"/>
          <p:cNvSpPr txBox="1"/>
          <p:nvPr/>
        </p:nvSpPr>
        <p:spPr>
          <a:xfrm>
            <a:off x="4823438" y="1608250"/>
            <a:ext cx="392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Pretraining</a:t>
            </a: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analysis</a:t>
            </a:r>
            <a:endParaRPr/>
          </a:p>
        </p:txBody>
      </p:sp>
      <p:sp>
        <p:nvSpPr>
          <p:cNvPr id="1228" name="Google Shape;1228;p53"/>
          <p:cNvSpPr txBox="1"/>
          <p:nvPr/>
        </p:nvSpPr>
        <p:spPr>
          <a:xfrm>
            <a:off x="5150900" y="2356825"/>
            <a:ext cx="2052900" cy="554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here, the blu should be the 3 epochs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229" name="Google Shape;1229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69025" y="1890075"/>
            <a:ext cx="3885533" cy="291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5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Impact</a:t>
            </a:r>
            <a:r>
              <a:rPr lang="it"/>
              <a:t> of Aggregation Strategies</a:t>
            </a:r>
            <a:br>
              <a:rPr lang="it"/>
            </a:br>
            <a:endParaRPr/>
          </a:p>
        </p:txBody>
      </p:sp>
      <p:sp>
        <p:nvSpPr>
          <p:cNvPr id="1235" name="Google Shape;1235;p54"/>
          <p:cNvSpPr txBox="1"/>
          <p:nvPr/>
        </p:nvSpPr>
        <p:spPr>
          <a:xfrm>
            <a:off x="720000" y="9812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Splitting the trajectories by short-term and long-term failure cases, the optimal number of windows is dependent on the time remaining until failure</a:t>
            </a:r>
            <a:endParaRPr sz="15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1236" name="Google Shape;1236;p54"/>
          <p:cNvGrpSpPr/>
          <p:nvPr/>
        </p:nvGrpSpPr>
        <p:grpSpPr>
          <a:xfrm>
            <a:off x="4823449" y="63079"/>
            <a:ext cx="3542970" cy="610546"/>
            <a:chOff x="5037963" y="102476"/>
            <a:chExt cx="3240916" cy="476989"/>
          </a:xfrm>
        </p:grpSpPr>
        <p:pic>
          <p:nvPicPr>
            <p:cNvPr id="1237" name="Google Shape;1237;p54"/>
            <p:cNvPicPr preferRelativeResize="0"/>
            <p:nvPr/>
          </p:nvPicPr>
          <p:blipFill>
            <a:blip r:embed="rId3">
              <a:alphaModFix amt="37000"/>
            </a:blip>
            <a:stretch>
              <a:fillRect/>
            </a:stretch>
          </p:blipFill>
          <p:spPr>
            <a:xfrm>
              <a:off x="6491176" y="149319"/>
              <a:ext cx="393705" cy="38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8" name="Google Shape;1238;p54"/>
            <p:cNvPicPr preferRelativeResize="0"/>
            <p:nvPr/>
          </p:nvPicPr>
          <p:blipFill>
            <a:blip r:embed="rId4">
              <a:alphaModFix amt="37000"/>
            </a:blip>
            <a:stretch>
              <a:fillRect/>
            </a:stretch>
          </p:blipFill>
          <p:spPr>
            <a:xfrm>
              <a:off x="5683151" y="102490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9" name="Google Shape;1239;p54"/>
            <p:cNvPicPr preferRelativeResize="0"/>
            <p:nvPr/>
          </p:nvPicPr>
          <p:blipFill>
            <a:blip r:embed="rId4">
              <a:alphaModFix amt="38000"/>
            </a:blip>
            <a:stretch>
              <a:fillRect/>
            </a:stretch>
          </p:blipFill>
          <p:spPr>
            <a:xfrm flipH="1">
              <a:off x="7162026" y="102476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0" name="Google Shape;1240;p54"/>
            <p:cNvPicPr preferRelativeResize="0"/>
            <p:nvPr/>
          </p:nvPicPr>
          <p:blipFill>
            <a:blip r:embed="rId5">
              <a:alphaModFix amt="37000"/>
            </a:blip>
            <a:stretch>
              <a:fillRect/>
            </a:stretch>
          </p:blipFill>
          <p:spPr>
            <a:xfrm>
              <a:off x="5037963" y="147463"/>
              <a:ext cx="393705" cy="387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1" name="Google Shape;1241;p5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46690" y="168946"/>
              <a:ext cx="432189" cy="344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2" name="Google Shape;1242;p54"/>
            <p:cNvSpPr/>
            <p:nvPr/>
          </p:nvSpPr>
          <p:spPr>
            <a:xfrm>
              <a:off x="5478924" y="28656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43" name="Google Shape;1243;p54"/>
            <p:cNvSpPr/>
            <p:nvPr/>
          </p:nvSpPr>
          <p:spPr>
            <a:xfrm>
              <a:off x="6194699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44" name="Google Shape;1244;p54"/>
            <p:cNvSpPr/>
            <p:nvPr/>
          </p:nvSpPr>
          <p:spPr>
            <a:xfrm>
              <a:off x="6941536" y="28651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45" name="Google Shape;1245;p54"/>
            <p:cNvSpPr/>
            <p:nvPr/>
          </p:nvSpPr>
          <p:spPr>
            <a:xfrm>
              <a:off x="7688374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pic>
        <p:nvPicPr>
          <p:cNvPr id="1246" name="Google Shape;1246;p54"/>
          <p:cNvPicPr preferRelativeResize="0"/>
          <p:nvPr/>
        </p:nvPicPr>
        <p:blipFill rotWithShape="1">
          <a:blip r:embed="rId7">
            <a:alphaModFix/>
          </a:blip>
          <a:srcRect b="1746" l="470" r="48937" t="8671"/>
          <a:stretch/>
        </p:blipFill>
        <p:spPr>
          <a:xfrm>
            <a:off x="1910425" y="1553975"/>
            <a:ext cx="4845700" cy="34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1" name="Google Shape;125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00" y="1356376"/>
            <a:ext cx="4848875" cy="363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55"/>
          <p:cNvSpPr txBox="1"/>
          <p:nvPr>
            <p:ph type="title"/>
          </p:nvPr>
        </p:nvSpPr>
        <p:spPr>
          <a:xfrm>
            <a:off x="720000" y="539500"/>
            <a:ext cx="815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Number of Aggregated Windows</a:t>
            </a:r>
            <a:br>
              <a:rPr lang="it"/>
            </a:br>
            <a:endParaRPr/>
          </a:p>
        </p:txBody>
      </p:sp>
      <p:sp>
        <p:nvSpPr>
          <p:cNvPr id="1253" name="Google Shape;1253;p55"/>
          <p:cNvSpPr txBox="1"/>
          <p:nvPr/>
        </p:nvSpPr>
        <p:spPr>
          <a:xfrm>
            <a:off x="720000" y="981275"/>
            <a:ext cx="77040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After selecting the unweighted average as the aggregation strategy, we analyze the impact of the number of aggregated windows on the final prediction.</a:t>
            </a:r>
            <a:endParaRPr sz="15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1254" name="Google Shape;1254;p55"/>
          <p:cNvGrpSpPr/>
          <p:nvPr/>
        </p:nvGrpSpPr>
        <p:grpSpPr>
          <a:xfrm>
            <a:off x="4823449" y="63079"/>
            <a:ext cx="3542970" cy="610546"/>
            <a:chOff x="5037963" y="102476"/>
            <a:chExt cx="3240916" cy="476989"/>
          </a:xfrm>
        </p:grpSpPr>
        <p:pic>
          <p:nvPicPr>
            <p:cNvPr id="1255" name="Google Shape;1255;p55"/>
            <p:cNvPicPr preferRelativeResize="0"/>
            <p:nvPr/>
          </p:nvPicPr>
          <p:blipFill>
            <a:blip r:embed="rId4">
              <a:alphaModFix amt="37000"/>
            </a:blip>
            <a:stretch>
              <a:fillRect/>
            </a:stretch>
          </p:blipFill>
          <p:spPr>
            <a:xfrm>
              <a:off x="6491176" y="149319"/>
              <a:ext cx="393705" cy="38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6" name="Google Shape;1256;p55"/>
            <p:cNvPicPr preferRelativeResize="0"/>
            <p:nvPr/>
          </p:nvPicPr>
          <p:blipFill>
            <a:blip r:embed="rId5">
              <a:alphaModFix amt="37000"/>
            </a:blip>
            <a:stretch>
              <a:fillRect/>
            </a:stretch>
          </p:blipFill>
          <p:spPr>
            <a:xfrm>
              <a:off x="5683151" y="102490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7" name="Google Shape;1257;p55"/>
            <p:cNvPicPr preferRelativeResize="0"/>
            <p:nvPr/>
          </p:nvPicPr>
          <p:blipFill>
            <a:blip r:embed="rId5">
              <a:alphaModFix amt="38000"/>
            </a:blip>
            <a:stretch>
              <a:fillRect/>
            </a:stretch>
          </p:blipFill>
          <p:spPr>
            <a:xfrm flipH="1">
              <a:off x="7162026" y="102476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8" name="Google Shape;1258;p55"/>
            <p:cNvPicPr preferRelativeResize="0"/>
            <p:nvPr/>
          </p:nvPicPr>
          <p:blipFill>
            <a:blip r:embed="rId6">
              <a:alphaModFix amt="37000"/>
            </a:blip>
            <a:stretch>
              <a:fillRect/>
            </a:stretch>
          </p:blipFill>
          <p:spPr>
            <a:xfrm>
              <a:off x="5037963" y="147463"/>
              <a:ext cx="393705" cy="387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9" name="Google Shape;1259;p5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46690" y="168946"/>
              <a:ext cx="432189" cy="344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0" name="Google Shape;1260;p55"/>
            <p:cNvSpPr/>
            <p:nvPr/>
          </p:nvSpPr>
          <p:spPr>
            <a:xfrm>
              <a:off x="5478924" y="28656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61" name="Google Shape;1261;p55"/>
            <p:cNvSpPr/>
            <p:nvPr/>
          </p:nvSpPr>
          <p:spPr>
            <a:xfrm>
              <a:off x="6194699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62" name="Google Shape;1262;p55"/>
            <p:cNvSpPr/>
            <p:nvPr/>
          </p:nvSpPr>
          <p:spPr>
            <a:xfrm>
              <a:off x="6941536" y="28651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63" name="Google Shape;1263;p55"/>
            <p:cNvSpPr/>
            <p:nvPr/>
          </p:nvSpPr>
          <p:spPr>
            <a:xfrm>
              <a:off x="7688374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1264" name="Google Shape;1264;p55"/>
          <p:cNvSpPr txBox="1"/>
          <p:nvPr/>
        </p:nvSpPr>
        <p:spPr>
          <a:xfrm>
            <a:off x="5094000" y="2219200"/>
            <a:ext cx="3783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Unweighted Average Aggregation</a:t>
            </a:r>
            <a:endParaRPr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On Trajectories with RUL &lt; 40:</a:t>
            </a:r>
            <a:endParaRPr sz="12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Best Number of predictions: 9</a:t>
            </a:r>
            <a:endParaRPr sz="12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On Trajectories with RUL &gt; 40:</a:t>
            </a:r>
            <a:endParaRPr sz="12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Best Number of predictions: 80</a:t>
            </a:r>
            <a:endParaRPr sz="12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Google Shape;1269;p56"/>
          <p:cNvPicPr preferRelativeResize="0"/>
          <p:nvPr/>
        </p:nvPicPr>
        <p:blipFill rotWithShape="1">
          <a:blip r:embed="rId3">
            <a:alphaModFix/>
          </a:blip>
          <a:srcRect b="0" l="0" r="58986" t="0"/>
          <a:stretch/>
        </p:blipFill>
        <p:spPr>
          <a:xfrm>
            <a:off x="968643" y="1683325"/>
            <a:ext cx="1426100" cy="255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0" name="Google Shape;1270;p56"/>
          <p:cNvGrpSpPr/>
          <p:nvPr/>
        </p:nvGrpSpPr>
        <p:grpSpPr>
          <a:xfrm>
            <a:off x="581622" y="1133900"/>
            <a:ext cx="4355878" cy="3754463"/>
            <a:chOff x="619897" y="1159425"/>
            <a:chExt cx="4355878" cy="3754463"/>
          </a:xfrm>
        </p:grpSpPr>
        <p:pic>
          <p:nvPicPr>
            <p:cNvPr id="1271" name="Google Shape;1271;p56"/>
            <p:cNvPicPr preferRelativeResize="0"/>
            <p:nvPr/>
          </p:nvPicPr>
          <p:blipFill>
            <a:blip r:embed="rId4">
              <a:alphaModFix amt="47000"/>
            </a:blip>
            <a:stretch>
              <a:fillRect/>
            </a:stretch>
          </p:blipFill>
          <p:spPr>
            <a:xfrm>
              <a:off x="1011150" y="1701363"/>
              <a:ext cx="3477125" cy="2557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2" name="Google Shape;1272;p56"/>
            <p:cNvSpPr txBox="1"/>
            <p:nvPr/>
          </p:nvSpPr>
          <p:spPr>
            <a:xfrm rot="-5399011">
              <a:off x="-222653" y="2780438"/>
              <a:ext cx="2085000" cy="3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Sensor measures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73" name="Google Shape;1273;p56"/>
            <p:cNvSpPr txBox="1"/>
            <p:nvPr/>
          </p:nvSpPr>
          <p:spPr>
            <a:xfrm>
              <a:off x="1595288" y="4451288"/>
              <a:ext cx="966000" cy="46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time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cxnSp>
          <p:nvCxnSpPr>
            <p:cNvPr id="1274" name="Google Shape;1274;p56"/>
            <p:cNvCxnSpPr/>
            <p:nvPr/>
          </p:nvCxnSpPr>
          <p:spPr>
            <a:xfrm flipH="1" rot="10800000">
              <a:off x="1025975" y="4463363"/>
              <a:ext cx="3949800" cy="2970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75" name="Google Shape;1275;p56"/>
            <p:cNvCxnSpPr/>
            <p:nvPr/>
          </p:nvCxnSpPr>
          <p:spPr>
            <a:xfrm rot="10800000">
              <a:off x="1025950" y="1511038"/>
              <a:ext cx="9900" cy="299190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76" name="Google Shape;1276;p56"/>
            <p:cNvSpPr/>
            <p:nvPr/>
          </p:nvSpPr>
          <p:spPr>
            <a:xfrm>
              <a:off x="1412554" y="2838025"/>
              <a:ext cx="88500" cy="93000"/>
            </a:xfrm>
            <a:prstGeom prst="ellipse">
              <a:avLst/>
            </a:prstGeom>
            <a:solidFill>
              <a:srgbClr val="808080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77" name="Google Shape;1277;p56"/>
            <p:cNvSpPr/>
            <p:nvPr/>
          </p:nvSpPr>
          <p:spPr>
            <a:xfrm>
              <a:off x="1045854" y="2666150"/>
              <a:ext cx="88500" cy="93000"/>
            </a:xfrm>
            <a:prstGeom prst="ellipse">
              <a:avLst/>
            </a:prstGeom>
            <a:solidFill>
              <a:srgbClr val="808080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78" name="Google Shape;1278;p56"/>
            <p:cNvSpPr/>
            <p:nvPr/>
          </p:nvSpPr>
          <p:spPr>
            <a:xfrm>
              <a:off x="1753229" y="2478750"/>
              <a:ext cx="88500" cy="93000"/>
            </a:xfrm>
            <a:prstGeom prst="ellipse">
              <a:avLst/>
            </a:prstGeom>
            <a:solidFill>
              <a:srgbClr val="808080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79" name="Google Shape;1279;p56"/>
            <p:cNvSpPr/>
            <p:nvPr/>
          </p:nvSpPr>
          <p:spPr>
            <a:xfrm>
              <a:off x="2393454" y="2298050"/>
              <a:ext cx="88500" cy="93000"/>
            </a:xfrm>
            <a:prstGeom prst="ellipse">
              <a:avLst/>
            </a:prstGeom>
            <a:solidFill>
              <a:srgbClr val="808080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2146079" y="2108675"/>
              <a:ext cx="88500" cy="93000"/>
            </a:xfrm>
            <a:prstGeom prst="ellipse">
              <a:avLst/>
            </a:prstGeom>
            <a:solidFill>
              <a:srgbClr val="808080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81" name="Google Shape;1281;p56"/>
            <p:cNvSpPr/>
            <p:nvPr/>
          </p:nvSpPr>
          <p:spPr>
            <a:xfrm>
              <a:off x="1930104" y="2298050"/>
              <a:ext cx="88500" cy="93000"/>
            </a:xfrm>
            <a:prstGeom prst="ellipse">
              <a:avLst/>
            </a:prstGeom>
            <a:solidFill>
              <a:srgbClr val="808080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82" name="Google Shape;1282;p56"/>
            <p:cNvSpPr/>
            <p:nvPr/>
          </p:nvSpPr>
          <p:spPr>
            <a:xfrm>
              <a:off x="1578504" y="2666150"/>
              <a:ext cx="88500" cy="93000"/>
            </a:xfrm>
            <a:prstGeom prst="ellipse">
              <a:avLst/>
            </a:prstGeom>
            <a:solidFill>
              <a:srgbClr val="808080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83" name="Google Shape;1283;p56"/>
            <p:cNvSpPr/>
            <p:nvPr/>
          </p:nvSpPr>
          <p:spPr>
            <a:xfrm>
              <a:off x="1417154" y="2910325"/>
              <a:ext cx="88500" cy="93000"/>
            </a:xfrm>
            <a:prstGeom prst="ellipse">
              <a:avLst/>
            </a:prstGeom>
            <a:solidFill>
              <a:srgbClr val="3C04FF"/>
            </a:solidFill>
            <a:ln cap="flat" cmpd="sng" w="9525">
              <a:solidFill>
                <a:srgbClr val="3C04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84" name="Google Shape;1284;p56"/>
            <p:cNvSpPr/>
            <p:nvPr/>
          </p:nvSpPr>
          <p:spPr>
            <a:xfrm>
              <a:off x="1040379" y="3114225"/>
              <a:ext cx="88500" cy="93000"/>
            </a:xfrm>
            <a:prstGeom prst="ellipse">
              <a:avLst/>
            </a:prstGeom>
            <a:solidFill>
              <a:srgbClr val="3C04FF"/>
            </a:solidFill>
            <a:ln cap="flat" cmpd="sng" w="9525">
              <a:solidFill>
                <a:srgbClr val="3C04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85" name="Google Shape;1285;p56"/>
            <p:cNvSpPr/>
            <p:nvPr/>
          </p:nvSpPr>
          <p:spPr>
            <a:xfrm>
              <a:off x="1223304" y="3015875"/>
              <a:ext cx="88500" cy="93000"/>
            </a:xfrm>
            <a:prstGeom prst="ellipse">
              <a:avLst/>
            </a:prstGeom>
            <a:solidFill>
              <a:srgbClr val="3C04FF"/>
            </a:solidFill>
            <a:ln cap="flat" cmpd="sng" w="9525">
              <a:solidFill>
                <a:srgbClr val="3C04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86" name="Google Shape;1286;p56"/>
            <p:cNvSpPr/>
            <p:nvPr/>
          </p:nvSpPr>
          <p:spPr>
            <a:xfrm>
              <a:off x="1229204" y="2745025"/>
              <a:ext cx="88500" cy="93000"/>
            </a:xfrm>
            <a:prstGeom prst="ellipse">
              <a:avLst/>
            </a:prstGeom>
            <a:solidFill>
              <a:srgbClr val="808080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87" name="Google Shape;1287;p56"/>
            <p:cNvSpPr/>
            <p:nvPr/>
          </p:nvSpPr>
          <p:spPr>
            <a:xfrm>
              <a:off x="1578504" y="2957925"/>
              <a:ext cx="88500" cy="93000"/>
            </a:xfrm>
            <a:prstGeom prst="ellipse">
              <a:avLst/>
            </a:prstGeom>
            <a:solidFill>
              <a:srgbClr val="3C04FF"/>
            </a:solidFill>
            <a:ln cap="flat" cmpd="sng" w="9525">
              <a:solidFill>
                <a:srgbClr val="3C04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88" name="Google Shape;1288;p56"/>
            <p:cNvSpPr/>
            <p:nvPr/>
          </p:nvSpPr>
          <p:spPr>
            <a:xfrm>
              <a:off x="1771279" y="3003325"/>
              <a:ext cx="88500" cy="93000"/>
            </a:xfrm>
            <a:prstGeom prst="ellipse">
              <a:avLst/>
            </a:prstGeom>
            <a:solidFill>
              <a:srgbClr val="3C04FF"/>
            </a:solidFill>
            <a:ln cap="flat" cmpd="sng" w="9525">
              <a:solidFill>
                <a:srgbClr val="3C04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89" name="Google Shape;1289;p56"/>
            <p:cNvSpPr/>
            <p:nvPr/>
          </p:nvSpPr>
          <p:spPr>
            <a:xfrm>
              <a:off x="1930104" y="3085475"/>
              <a:ext cx="88500" cy="93000"/>
            </a:xfrm>
            <a:prstGeom prst="ellipse">
              <a:avLst/>
            </a:prstGeom>
            <a:solidFill>
              <a:srgbClr val="3C04FF"/>
            </a:solidFill>
            <a:ln cap="flat" cmpd="sng" w="9525">
              <a:solidFill>
                <a:srgbClr val="3C04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90" name="Google Shape;1290;p56"/>
            <p:cNvSpPr/>
            <p:nvPr/>
          </p:nvSpPr>
          <p:spPr>
            <a:xfrm>
              <a:off x="2156204" y="3198150"/>
              <a:ext cx="88500" cy="93000"/>
            </a:xfrm>
            <a:prstGeom prst="ellipse">
              <a:avLst/>
            </a:prstGeom>
            <a:solidFill>
              <a:srgbClr val="3C04FF"/>
            </a:solidFill>
            <a:ln cap="flat" cmpd="sng" w="9525">
              <a:solidFill>
                <a:srgbClr val="3C04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91" name="Google Shape;1291;p56"/>
            <p:cNvSpPr/>
            <p:nvPr/>
          </p:nvSpPr>
          <p:spPr>
            <a:xfrm>
              <a:off x="2393454" y="3050925"/>
              <a:ext cx="88500" cy="93000"/>
            </a:xfrm>
            <a:prstGeom prst="ellipse">
              <a:avLst/>
            </a:prstGeom>
            <a:solidFill>
              <a:srgbClr val="3C04FF"/>
            </a:solidFill>
            <a:ln cap="flat" cmpd="sng" w="9525">
              <a:solidFill>
                <a:srgbClr val="3C04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1045854" y="4184225"/>
              <a:ext cx="88500" cy="930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93" name="Google Shape;1293;p56"/>
            <p:cNvSpPr/>
            <p:nvPr/>
          </p:nvSpPr>
          <p:spPr>
            <a:xfrm>
              <a:off x="1417154" y="3254475"/>
              <a:ext cx="88500" cy="930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94" name="Google Shape;1294;p56"/>
            <p:cNvSpPr/>
            <p:nvPr/>
          </p:nvSpPr>
          <p:spPr>
            <a:xfrm>
              <a:off x="1207804" y="3739100"/>
              <a:ext cx="88500" cy="930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95" name="Google Shape;1295;p56"/>
            <p:cNvSpPr/>
            <p:nvPr/>
          </p:nvSpPr>
          <p:spPr>
            <a:xfrm>
              <a:off x="1595304" y="3543200"/>
              <a:ext cx="88500" cy="930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96" name="Google Shape;1296;p56"/>
            <p:cNvSpPr/>
            <p:nvPr/>
          </p:nvSpPr>
          <p:spPr>
            <a:xfrm>
              <a:off x="1787604" y="3881225"/>
              <a:ext cx="88500" cy="930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97" name="Google Shape;1297;p56"/>
            <p:cNvSpPr/>
            <p:nvPr/>
          </p:nvSpPr>
          <p:spPr>
            <a:xfrm>
              <a:off x="2146079" y="3697000"/>
              <a:ext cx="88500" cy="930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98" name="Google Shape;1298;p56"/>
            <p:cNvSpPr/>
            <p:nvPr/>
          </p:nvSpPr>
          <p:spPr>
            <a:xfrm>
              <a:off x="1965229" y="3790000"/>
              <a:ext cx="88500" cy="930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299" name="Google Shape;1299;p56"/>
            <p:cNvSpPr/>
            <p:nvPr/>
          </p:nvSpPr>
          <p:spPr>
            <a:xfrm>
              <a:off x="2393454" y="3837750"/>
              <a:ext cx="88500" cy="930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cxnSp>
          <p:nvCxnSpPr>
            <p:cNvPr id="1300" name="Google Shape;1300;p56"/>
            <p:cNvCxnSpPr/>
            <p:nvPr/>
          </p:nvCxnSpPr>
          <p:spPr>
            <a:xfrm rot="10800000">
              <a:off x="2435400" y="1409738"/>
              <a:ext cx="14100" cy="29826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301" name="Google Shape;1301;p56"/>
            <p:cNvCxnSpPr/>
            <p:nvPr/>
          </p:nvCxnSpPr>
          <p:spPr>
            <a:xfrm rot="10800000">
              <a:off x="4417175" y="1409738"/>
              <a:ext cx="12000" cy="29826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1302" name="Google Shape;1302;p56"/>
            <p:cNvSpPr txBox="1"/>
            <p:nvPr/>
          </p:nvSpPr>
          <p:spPr>
            <a:xfrm>
              <a:off x="3968375" y="1172700"/>
              <a:ext cx="902100" cy="38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Failure</a:t>
              </a:r>
              <a:endParaRPr sz="11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303" name="Google Shape;1303;p56"/>
            <p:cNvSpPr txBox="1"/>
            <p:nvPr/>
          </p:nvSpPr>
          <p:spPr>
            <a:xfrm>
              <a:off x="1881150" y="1159425"/>
              <a:ext cx="1117200" cy="38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Current-time</a:t>
              </a:r>
              <a:endParaRPr sz="11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1304" name="Google Shape;1304;p56"/>
          <p:cNvSpPr txBox="1"/>
          <p:nvPr>
            <p:ph type="title"/>
          </p:nvPr>
        </p:nvSpPr>
        <p:spPr>
          <a:xfrm>
            <a:off x="720000" y="539500"/>
            <a:ext cx="86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700"/>
              <a:t>Further extension: </a:t>
            </a:r>
            <a:r>
              <a:rPr lang="it" sz="2700"/>
              <a:t>Classifying risk of failure</a:t>
            </a:r>
            <a:endParaRPr/>
          </a:p>
        </p:txBody>
      </p:sp>
      <p:sp>
        <p:nvSpPr>
          <p:cNvPr id="1305" name="Google Shape;1305;p56"/>
          <p:cNvSpPr/>
          <p:nvPr/>
        </p:nvSpPr>
        <p:spPr>
          <a:xfrm>
            <a:off x="2394750" y="1554175"/>
            <a:ext cx="659700" cy="2871600"/>
          </a:xfrm>
          <a:prstGeom prst="rect">
            <a:avLst/>
          </a:prstGeom>
          <a:noFill/>
          <a:ln cap="flat" cmpd="sng" w="28575">
            <a:solidFill>
              <a:srgbClr val="EE10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06" name="Google Shape;1306;p56"/>
          <p:cNvSpPr/>
          <p:nvPr/>
        </p:nvSpPr>
        <p:spPr>
          <a:xfrm>
            <a:off x="3078550" y="1554175"/>
            <a:ext cx="840600" cy="28716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07" name="Google Shape;1307;p56"/>
          <p:cNvSpPr/>
          <p:nvPr/>
        </p:nvSpPr>
        <p:spPr>
          <a:xfrm>
            <a:off x="3945300" y="1554175"/>
            <a:ext cx="567900" cy="2871600"/>
          </a:xfrm>
          <a:prstGeom prst="rect">
            <a:avLst/>
          </a:prstGeom>
          <a:noFill/>
          <a:ln cap="flat" cmpd="sng" w="28575">
            <a:solidFill>
              <a:srgbClr val="267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08" name="Google Shape;1308;p56"/>
          <p:cNvSpPr/>
          <p:nvPr/>
        </p:nvSpPr>
        <p:spPr>
          <a:xfrm>
            <a:off x="4457650" y="1568875"/>
            <a:ext cx="114300" cy="28422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1309" name="Google Shape;1309;p56"/>
          <p:cNvCxnSpPr/>
          <p:nvPr/>
        </p:nvCxnSpPr>
        <p:spPr>
          <a:xfrm>
            <a:off x="4457650" y="1554175"/>
            <a:ext cx="688500" cy="1500"/>
          </a:xfrm>
          <a:prstGeom prst="straightConnector1">
            <a:avLst/>
          </a:prstGeom>
          <a:noFill/>
          <a:ln cap="flat" cmpd="sng" w="28575">
            <a:solidFill>
              <a:srgbClr val="267C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10" name="Google Shape;1310;p56"/>
          <p:cNvCxnSpPr/>
          <p:nvPr/>
        </p:nvCxnSpPr>
        <p:spPr>
          <a:xfrm>
            <a:off x="4457650" y="4424275"/>
            <a:ext cx="688500" cy="1500"/>
          </a:xfrm>
          <a:prstGeom prst="straightConnector1">
            <a:avLst/>
          </a:prstGeom>
          <a:noFill/>
          <a:ln cap="flat" cmpd="sng" w="28575">
            <a:solidFill>
              <a:srgbClr val="267C00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1311" name="Google Shape;1311;p56"/>
          <p:cNvGrpSpPr/>
          <p:nvPr/>
        </p:nvGrpSpPr>
        <p:grpSpPr>
          <a:xfrm>
            <a:off x="5337275" y="1554163"/>
            <a:ext cx="3666999" cy="1094870"/>
            <a:chOff x="5341750" y="2436400"/>
            <a:chExt cx="3666999" cy="1094870"/>
          </a:xfrm>
        </p:grpSpPr>
        <p:sp>
          <p:nvSpPr>
            <p:cNvPr id="1312" name="Google Shape;1312;p56"/>
            <p:cNvSpPr/>
            <p:nvPr/>
          </p:nvSpPr>
          <p:spPr>
            <a:xfrm>
              <a:off x="5854557" y="2436400"/>
              <a:ext cx="196500" cy="206400"/>
            </a:xfrm>
            <a:prstGeom prst="ellipse">
              <a:avLst/>
            </a:prstGeom>
            <a:solidFill>
              <a:srgbClr val="808080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313" name="Google Shape;1313;p56"/>
            <p:cNvSpPr/>
            <p:nvPr/>
          </p:nvSpPr>
          <p:spPr>
            <a:xfrm>
              <a:off x="5873460" y="2880626"/>
              <a:ext cx="196500" cy="206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314" name="Google Shape;1314;p56"/>
            <p:cNvSpPr/>
            <p:nvPr/>
          </p:nvSpPr>
          <p:spPr>
            <a:xfrm>
              <a:off x="5867586" y="3324870"/>
              <a:ext cx="196500" cy="206400"/>
            </a:xfrm>
            <a:prstGeom prst="ellipse">
              <a:avLst/>
            </a:prstGeom>
            <a:solidFill>
              <a:srgbClr val="010101"/>
            </a:solidFill>
            <a:ln cap="flat" cmpd="sng" w="9525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315" name="Google Shape;1315;p56"/>
            <p:cNvSpPr/>
            <p:nvPr/>
          </p:nvSpPr>
          <p:spPr>
            <a:xfrm>
              <a:off x="6618000" y="2669425"/>
              <a:ext cx="1117200" cy="6288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Software</a:t>
              </a:r>
              <a:endParaRPr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316" name="Google Shape;1316;p56"/>
            <p:cNvSpPr txBox="1"/>
            <p:nvPr/>
          </p:nvSpPr>
          <p:spPr>
            <a:xfrm>
              <a:off x="7950649" y="3055838"/>
              <a:ext cx="1058100" cy="24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2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Risk level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1317" name="Google Shape;1317;p56"/>
            <p:cNvCxnSpPr/>
            <p:nvPr/>
          </p:nvCxnSpPr>
          <p:spPr>
            <a:xfrm flipH="1" rot="10800000">
              <a:off x="5352775" y="2539525"/>
              <a:ext cx="859200" cy="5700"/>
            </a:xfrm>
            <a:prstGeom prst="straightConnector1">
              <a:avLst/>
            </a:prstGeom>
            <a:noFill/>
            <a:ln cap="flat" cmpd="sng" w="38100">
              <a:solidFill>
                <a:srgbClr val="80808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8" name="Google Shape;1318;p56"/>
            <p:cNvCxnSpPr/>
            <p:nvPr/>
          </p:nvCxnSpPr>
          <p:spPr>
            <a:xfrm>
              <a:off x="5341750" y="2981925"/>
              <a:ext cx="870300" cy="210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9" name="Google Shape;1319;p56"/>
            <p:cNvCxnSpPr/>
            <p:nvPr/>
          </p:nvCxnSpPr>
          <p:spPr>
            <a:xfrm>
              <a:off x="5343850" y="3421700"/>
              <a:ext cx="886800" cy="6600"/>
            </a:xfrm>
            <a:prstGeom prst="straightConnector1">
              <a:avLst/>
            </a:prstGeom>
            <a:noFill/>
            <a:ln cap="flat" cmpd="sng" w="38100">
              <a:solidFill>
                <a:srgbClr val="01010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0" name="Google Shape;1320;p56"/>
            <p:cNvCxnSpPr/>
            <p:nvPr/>
          </p:nvCxnSpPr>
          <p:spPr>
            <a:xfrm>
              <a:off x="6306069" y="2561463"/>
              <a:ext cx="244200" cy="151500"/>
            </a:xfrm>
            <a:prstGeom prst="straightConnector1">
              <a:avLst/>
            </a:prstGeom>
            <a:noFill/>
            <a:ln cap="flat" cmpd="sng" w="9525">
              <a:solidFill>
                <a:srgbClr val="0E2A4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21" name="Google Shape;1321;p56"/>
            <p:cNvCxnSpPr>
              <a:endCxn id="1315" idx="1"/>
            </p:cNvCxnSpPr>
            <p:nvPr/>
          </p:nvCxnSpPr>
          <p:spPr>
            <a:xfrm flipH="1" rot="10800000">
              <a:off x="6324600" y="2983825"/>
              <a:ext cx="293400" cy="4500"/>
            </a:xfrm>
            <a:prstGeom prst="straightConnector1">
              <a:avLst/>
            </a:prstGeom>
            <a:noFill/>
            <a:ln cap="flat" cmpd="sng" w="9525">
              <a:solidFill>
                <a:srgbClr val="0E2A4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22" name="Google Shape;1322;p56"/>
            <p:cNvCxnSpPr/>
            <p:nvPr/>
          </p:nvCxnSpPr>
          <p:spPr>
            <a:xfrm flipH="1" rot="10800000">
              <a:off x="6291348" y="3269587"/>
              <a:ext cx="253200" cy="151500"/>
            </a:xfrm>
            <a:prstGeom prst="straightConnector1">
              <a:avLst/>
            </a:prstGeom>
            <a:noFill/>
            <a:ln cap="flat" cmpd="sng" w="9525">
              <a:solidFill>
                <a:srgbClr val="0E2A4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23" name="Google Shape;1323;p56"/>
            <p:cNvCxnSpPr>
              <a:stCxn id="1315" idx="3"/>
              <a:endCxn id="1316" idx="1"/>
            </p:cNvCxnSpPr>
            <p:nvPr/>
          </p:nvCxnSpPr>
          <p:spPr>
            <a:xfrm>
              <a:off x="7735200" y="2983825"/>
              <a:ext cx="215400" cy="193200"/>
            </a:xfrm>
            <a:prstGeom prst="straightConnector1">
              <a:avLst/>
            </a:prstGeom>
            <a:noFill/>
            <a:ln cap="flat" cmpd="sng" w="9525">
              <a:solidFill>
                <a:srgbClr val="0E2A4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24" name="Google Shape;1324;p56"/>
            <p:cNvSpPr/>
            <p:nvPr/>
          </p:nvSpPr>
          <p:spPr>
            <a:xfrm>
              <a:off x="5476182" y="2436450"/>
              <a:ext cx="196500" cy="206400"/>
            </a:xfrm>
            <a:prstGeom prst="ellipse">
              <a:avLst/>
            </a:prstGeom>
            <a:solidFill>
              <a:srgbClr val="808080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325" name="Google Shape;1325;p56"/>
            <p:cNvSpPr/>
            <p:nvPr/>
          </p:nvSpPr>
          <p:spPr>
            <a:xfrm>
              <a:off x="5476185" y="2879763"/>
              <a:ext cx="196500" cy="206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326" name="Google Shape;1326;p56"/>
            <p:cNvSpPr/>
            <p:nvPr/>
          </p:nvSpPr>
          <p:spPr>
            <a:xfrm>
              <a:off x="5476186" y="3323095"/>
              <a:ext cx="196500" cy="206400"/>
            </a:xfrm>
            <a:prstGeom prst="ellipse">
              <a:avLst/>
            </a:prstGeom>
            <a:solidFill>
              <a:srgbClr val="010101"/>
            </a:solidFill>
            <a:ln cap="flat" cmpd="sng" w="9525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1327" name="Google Shape;1327;p56"/>
          <p:cNvSpPr txBox="1"/>
          <p:nvPr/>
        </p:nvSpPr>
        <p:spPr>
          <a:xfrm>
            <a:off x="2429725" y="1606100"/>
            <a:ext cx="6597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EE1006"/>
                </a:solidFill>
                <a:latin typeface="Raleway"/>
                <a:ea typeface="Raleway"/>
                <a:cs typeface="Raleway"/>
                <a:sym typeface="Raleway"/>
              </a:rPr>
              <a:t>High</a:t>
            </a:r>
            <a:endParaRPr b="1" sz="1200">
              <a:solidFill>
                <a:srgbClr val="EE100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8" name="Google Shape;1328;p56"/>
          <p:cNvSpPr txBox="1"/>
          <p:nvPr/>
        </p:nvSpPr>
        <p:spPr>
          <a:xfrm>
            <a:off x="3089425" y="1606100"/>
            <a:ext cx="8667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Medium</a:t>
            </a:r>
            <a:endParaRPr b="1" sz="1200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9" name="Google Shape;1329;p56"/>
          <p:cNvSpPr txBox="1"/>
          <p:nvPr/>
        </p:nvSpPr>
        <p:spPr>
          <a:xfrm>
            <a:off x="4099775" y="1606100"/>
            <a:ext cx="8667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227100"/>
                </a:solidFill>
                <a:latin typeface="Raleway"/>
                <a:ea typeface="Raleway"/>
                <a:cs typeface="Raleway"/>
                <a:sym typeface="Raleway"/>
              </a:rPr>
              <a:t>Low</a:t>
            </a:r>
            <a:endParaRPr b="1" sz="1200">
              <a:solidFill>
                <a:srgbClr val="2271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330" name="Google Shape;1330;p56"/>
          <p:cNvCxnSpPr>
            <a:stCxn id="1315" idx="3"/>
            <a:endCxn id="1331" idx="1"/>
          </p:cNvCxnSpPr>
          <p:nvPr/>
        </p:nvCxnSpPr>
        <p:spPr>
          <a:xfrm flipH="1" rot="10800000">
            <a:off x="7730725" y="1896988"/>
            <a:ext cx="227100" cy="204600"/>
          </a:xfrm>
          <a:prstGeom prst="straightConnector1">
            <a:avLst/>
          </a:prstGeom>
          <a:noFill/>
          <a:ln cap="flat" cmpd="sng" w="9525">
            <a:solidFill>
              <a:srgbClr val="0E2A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1" name="Google Shape;1331;p56"/>
          <p:cNvSpPr txBox="1"/>
          <p:nvPr/>
        </p:nvSpPr>
        <p:spPr>
          <a:xfrm>
            <a:off x="7957824" y="1775800"/>
            <a:ext cx="10581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RUL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332" name="Google Shape;1332;p56"/>
          <p:cNvCxnSpPr>
            <a:endCxn id="1331" idx="2"/>
          </p:cNvCxnSpPr>
          <p:nvPr/>
        </p:nvCxnSpPr>
        <p:spPr>
          <a:xfrm>
            <a:off x="7967874" y="1782700"/>
            <a:ext cx="519000" cy="235500"/>
          </a:xfrm>
          <a:prstGeom prst="straightConnector1">
            <a:avLst/>
          </a:prstGeom>
          <a:noFill/>
          <a:ln cap="flat" cmpd="sng" w="9525">
            <a:solidFill>
              <a:srgbClr val="EE100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3" name="Google Shape;1333;p56"/>
          <p:cNvCxnSpPr>
            <a:endCxn id="1331" idx="0"/>
          </p:cNvCxnSpPr>
          <p:nvPr/>
        </p:nvCxnSpPr>
        <p:spPr>
          <a:xfrm flipH="1" rot="10800000">
            <a:off x="7967874" y="1775800"/>
            <a:ext cx="519000" cy="243000"/>
          </a:xfrm>
          <a:prstGeom prst="straightConnector1">
            <a:avLst/>
          </a:prstGeom>
          <a:noFill/>
          <a:ln cap="flat" cmpd="sng" w="9525">
            <a:solidFill>
              <a:srgbClr val="EE100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4" name="Google Shape;1334;p56"/>
          <p:cNvSpPr/>
          <p:nvPr/>
        </p:nvSpPr>
        <p:spPr>
          <a:xfrm>
            <a:off x="7957825" y="2190975"/>
            <a:ext cx="866700" cy="243000"/>
          </a:xfrm>
          <a:prstGeom prst="rect">
            <a:avLst/>
          </a:prstGeom>
          <a:noFill/>
          <a:ln cap="flat" cmpd="sng" w="19050">
            <a:solidFill>
              <a:srgbClr val="267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35" name="Google Shape;1335;p56"/>
          <p:cNvSpPr txBox="1"/>
          <p:nvPr/>
        </p:nvSpPr>
        <p:spPr>
          <a:xfrm>
            <a:off x="4998400" y="3091000"/>
            <a:ext cx="41457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Need to define </a:t>
            </a:r>
            <a:r>
              <a:rPr b="1" lang="it" sz="1200">
                <a:solidFill>
                  <a:srgbClr val="EE1006"/>
                </a:solidFill>
                <a:latin typeface="Raleway"/>
                <a:ea typeface="Raleway"/>
                <a:cs typeface="Raleway"/>
                <a:sym typeface="Raleway"/>
              </a:rPr>
              <a:t>High</a:t>
            </a: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</a:t>
            </a:r>
            <a:r>
              <a:rPr b="1" lang="it" sz="12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Medium </a:t>
            </a: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and </a:t>
            </a:r>
            <a:r>
              <a:rPr b="1" lang="it" sz="12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Low </a:t>
            </a:r>
            <a:r>
              <a:rPr b="1" lang="it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risks</a:t>
            </a: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based on: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-"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RUL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-"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Flight condition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-"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Failure type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-"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Engine type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-"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Specific requirements and regulations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-"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…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	</a:t>
            </a:r>
            <a:r>
              <a:rPr b="1" lang="it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=&gt; Inputs from the clients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57"/>
          <p:cNvSpPr txBox="1"/>
          <p:nvPr>
            <p:ph idx="4294967295" type="title"/>
          </p:nvPr>
        </p:nvSpPr>
        <p:spPr>
          <a:xfrm>
            <a:off x="2771025" y="1965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chemeClr val="lt1"/>
                </a:solidFill>
              </a:rPr>
              <a:t>Any question ?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341" name="Google Shape;1341;p57"/>
          <p:cNvSpPr/>
          <p:nvPr/>
        </p:nvSpPr>
        <p:spPr>
          <a:xfrm>
            <a:off x="1020140" y="1451392"/>
            <a:ext cx="1456988" cy="1456863"/>
          </a:xfrm>
          <a:custGeom>
            <a:rect b="b" l="l" r="r" t="t"/>
            <a:pathLst>
              <a:path extrusionOk="0" h="11657" w="11658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57"/>
          <p:cNvSpPr txBox="1"/>
          <p:nvPr/>
        </p:nvSpPr>
        <p:spPr>
          <a:xfrm>
            <a:off x="1020150" y="3266100"/>
            <a:ext cx="3116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it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Tanguy Dugas du Villard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it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Vito Perrucci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it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Lorenzo Suppa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Objectives and Value Proposition: </a:t>
            </a:r>
            <a:endParaRPr/>
          </a:p>
        </p:txBody>
      </p:sp>
      <p:sp>
        <p:nvSpPr>
          <p:cNvPr id="345" name="Google Shape;345;p32"/>
          <p:cNvSpPr txBox="1"/>
          <p:nvPr/>
        </p:nvSpPr>
        <p:spPr>
          <a:xfrm>
            <a:off x="1016700" y="1622538"/>
            <a:ext cx="38952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Offer continuous maintenance assistance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46" name="Google Shape;346;p32"/>
          <p:cNvSpPr txBox="1"/>
          <p:nvPr/>
        </p:nvSpPr>
        <p:spPr>
          <a:xfrm>
            <a:off x="963563" y="2601813"/>
            <a:ext cx="35607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Decrease components production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347" name="Google Shape;347;p32"/>
          <p:cNvGrpSpPr/>
          <p:nvPr/>
        </p:nvGrpSpPr>
        <p:grpSpPr>
          <a:xfrm>
            <a:off x="423330" y="1585042"/>
            <a:ext cx="464756" cy="443988"/>
            <a:chOff x="1310075" y="3253275"/>
            <a:chExt cx="296950" cy="296150"/>
          </a:xfrm>
        </p:grpSpPr>
        <p:sp>
          <p:nvSpPr>
            <p:cNvPr id="348" name="Google Shape;348;p32"/>
            <p:cNvSpPr/>
            <p:nvPr/>
          </p:nvSpPr>
          <p:spPr>
            <a:xfrm>
              <a:off x="1423475" y="33596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1310075" y="3253275"/>
              <a:ext cx="296950" cy="296150"/>
            </a:xfrm>
            <a:custGeom>
              <a:rect b="b" l="l" r="r" t="t"/>
              <a:pathLst>
                <a:path extrusionOk="0" h="11846" w="11878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1399850" y="3426550"/>
              <a:ext cx="116600" cy="52800"/>
            </a:xfrm>
            <a:custGeom>
              <a:rect b="b" l="l" r="r" t="t"/>
              <a:pathLst>
                <a:path extrusionOk="0" h="2112" w="4664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" name="Google Shape;351;p32"/>
          <p:cNvGrpSpPr/>
          <p:nvPr/>
        </p:nvGrpSpPr>
        <p:grpSpPr>
          <a:xfrm>
            <a:off x="429875" y="2571753"/>
            <a:ext cx="451653" cy="447589"/>
            <a:chOff x="-20572500" y="3319025"/>
            <a:chExt cx="305625" cy="302875"/>
          </a:xfrm>
        </p:grpSpPr>
        <p:sp>
          <p:nvSpPr>
            <p:cNvPr id="352" name="Google Shape;352;p32"/>
            <p:cNvSpPr/>
            <p:nvPr/>
          </p:nvSpPr>
          <p:spPr>
            <a:xfrm>
              <a:off x="-20429150" y="3569900"/>
              <a:ext cx="18150" cy="52000"/>
            </a:xfrm>
            <a:custGeom>
              <a:rect b="b" l="l" r="r" t="t"/>
              <a:pathLst>
                <a:path extrusionOk="0" h="2080" w="726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-20572500" y="3319025"/>
              <a:ext cx="305625" cy="267350"/>
            </a:xfrm>
            <a:custGeom>
              <a:rect b="b" l="l" r="r" t="t"/>
              <a:pathLst>
                <a:path extrusionOk="0" h="10694" w="12225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2"/>
          <p:cNvSpPr/>
          <p:nvPr/>
        </p:nvSpPr>
        <p:spPr>
          <a:xfrm>
            <a:off x="522702" y="3665175"/>
            <a:ext cx="265986" cy="369039"/>
          </a:xfrm>
          <a:custGeom>
            <a:rect b="b" l="l" r="r" t="t"/>
            <a:pathLst>
              <a:path extrusionOk="0" h="12634" w="9106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2"/>
          <p:cNvSpPr txBox="1"/>
          <p:nvPr/>
        </p:nvSpPr>
        <p:spPr>
          <a:xfrm>
            <a:off x="937639" y="3595900"/>
            <a:ext cx="40533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Decrease maintenance time and costs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56" name="Google Shape;3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600" y="3383600"/>
            <a:ext cx="878676" cy="87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600" y="1328850"/>
            <a:ext cx="878675" cy="882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2599" y="2374085"/>
            <a:ext cx="878676" cy="8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2301" y="2238100"/>
            <a:ext cx="2127150" cy="11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/>
          <p:nvPr/>
        </p:nvSpPr>
        <p:spPr>
          <a:xfrm>
            <a:off x="2676000" y="1696800"/>
            <a:ext cx="4512300" cy="1432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65" name="Google Shape;365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Functional diagram:</a:t>
            </a:r>
            <a:endParaRPr sz="900"/>
          </a:p>
        </p:txBody>
      </p:sp>
      <p:grpSp>
        <p:nvGrpSpPr>
          <p:cNvPr id="366" name="Google Shape;366;p33"/>
          <p:cNvGrpSpPr/>
          <p:nvPr/>
        </p:nvGrpSpPr>
        <p:grpSpPr>
          <a:xfrm>
            <a:off x="135090" y="1509108"/>
            <a:ext cx="896756" cy="865608"/>
            <a:chOff x="524625" y="1398412"/>
            <a:chExt cx="1133413" cy="1123729"/>
          </a:xfrm>
        </p:grpSpPr>
        <p:pic>
          <p:nvPicPr>
            <p:cNvPr id="367" name="Google Shape;367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4625" y="1398412"/>
              <a:ext cx="894001" cy="894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" name="Google Shape;368;p33"/>
            <p:cNvSpPr txBox="1"/>
            <p:nvPr/>
          </p:nvSpPr>
          <p:spPr>
            <a:xfrm>
              <a:off x="524638" y="2247941"/>
              <a:ext cx="1133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C-MAPSS</a:t>
              </a:r>
              <a:endPara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369" name="Google Shape;369;p33"/>
          <p:cNvGrpSpPr/>
          <p:nvPr/>
        </p:nvGrpSpPr>
        <p:grpSpPr>
          <a:xfrm>
            <a:off x="135088" y="2651809"/>
            <a:ext cx="819618" cy="873557"/>
            <a:chOff x="604875" y="3245150"/>
            <a:chExt cx="1035918" cy="1134048"/>
          </a:xfrm>
        </p:grpSpPr>
        <p:pic>
          <p:nvPicPr>
            <p:cNvPr id="370" name="Google Shape;370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4875" y="3245150"/>
              <a:ext cx="789650" cy="990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Google Shape;371;p33"/>
            <p:cNvSpPr txBox="1"/>
            <p:nvPr/>
          </p:nvSpPr>
          <p:spPr>
            <a:xfrm>
              <a:off x="604893" y="4104998"/>
              <a:ext cx="10359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ENGINE</a:t>
              </a:r>
              <a:endPara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372" name="Google Shape;372;p33"/>
          <p:cNvGrpSpPr/>
          <p:nvPr/>
        </p:nvGrpSpPr>
        <p:grpSpPr>
          <a:xfrm>
            <a:off x="1190750" y="2659560"/>
            <a:ext cx="936860" cy="858056"/>
            <a:chOff x="1922254" y="3245138"/>
            <a:chExt cx="1184100" cy="1113924"/>
          </a:xfrm>
        </p:grpSpPr>
        <p:pic>
          <p:nvPicPr>
            <p:cNvPr id="373" name="Google Shape;373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21825" y="3245138"/>
              <a:ext cx="950550" cy="950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33"/>
            <p:cNvSpPr txBox="1"/>
            <p:nvPr/>
          </p:nvSpPr>
          <p:spPr>
            <a:xfrm>
              <a:off x="1922254" y="4084862"/>
              <a:ext cx="11841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SENSORS</a:t>
              </a:r>
              <a:endPara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375" name="Google Shape;375;p33"/>
          <p:cNvGrpSpPr/>
          <p:nvPr/>
        </p:nvGrpSpPr>
        <p:grpSpPr>
          <a:xfrm>
            <a:off x="4516175" y="1945428"/>
            <a:ext cx="819604" cy="870113"/>
            <a:chOff x="4301135" y="3249637"/>
            <a:chExt cx="1035900" cy="1129577"/>
          </a:xfrm>
        </p:grpSpPr>
        <p:pic>
          <p:nvPicPr>
            <p:cNvPr id="376" name="Google Shape;376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21850" y="3249637"/>
              <a:ext cx="894001" cy="894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" name="Google Shape;377;p33"/>
            <p:cNvSpPr txBox="1"/>
            <p:nvPr/>
          </p:nvSpPr>
          <p:spPr>
            <a:xfrm>
              <a:off x="4301135" y="4105015"/>
              <a:ext cx="10359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MODEL</a:t>
              </a:r>
              <a:endPara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pic>
        <p:nvPicPr>
          <p:cNvPr id="378" name="Google Shape;37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5884" y="1950383"/>
            <a:ext cx="776504" cy="6180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3"/>
          <p:cNvSpPr txBox="1"/>
          <p:nvPr/>
        </p:nvSpPr>
        <p:spPr>
          <a:xfrm>
            <a:off x="7836250" y="2469500"/>
            <a:ext cx="12360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REMAINING USEFUL LIFE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380" name="Google Shape;380;p33"/>
          <p:cNvGrpSpPr/>
          <p:nvPr/>
        </p:nvGrpSpPr>
        <p:grpSpPr>
          <a:xfrm>
            <a:off x="7734476" y="3493849"/>
            <a:ext cx="1337782" cy="764729"/>
            <a:chOff x="7449785" y="3293588"/>
            <a:chExt cx="1788000" cy="1144119"/>
          </a:xfrm>
        </p:grpSpPr>
        <p:pic>
          <p:nvPicPr>
            <p:cNvPr id="381" name="Google Shape;381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38850" y="3293588"/>
              <a:ext cx="759297" cy="893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p33"/>
            <p:cNvSpPr txBox="1"/>
            <p:nvPr/>
          </p:nvSpPr>
          <p:spPr>
            <a:xfrm>
              <a:off x="7449785" y="4046506"/>
              <a:ext cx="1788000" cy="3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MAINTENANCE TEAM</a:t>
              </a:r>
              <a:endPara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383" name="Google Shape;383;p33"/>
          <p:cNvSpPr/>
          <p:nvPr/>
        </p:nvSpPr>
        <p:spPr>
          <a:xfrm>
            <a:off x="842451" y="2990285"/>
            <a:ext cx="348300" cy="12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84" name="Google Shape;384;p33"/>
          <p:cNvSpPr/>
          <p:nvPr/>
        </p:nvSpPr>
        <p:spPr>
          <a:xfrm>
            <a:off x="921355" y="1818024"/>
            <a:ext cx="348300" cy="12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385" name="Google Shape;385;p33"/>
          <p:cNvGrpSpPr/>
          <p:nvPr/>
        </p:nvGrpSpPr>
        <p:grpSpPr>
          <a:xfrm>
            <a:off x="1339318" y="1513414"/>
            <a:ext cx="896698" cy="857003"/>
            <a:chOff x="2414200" y="1398402"/>
            <a:chExt cx="1133340" cy="1112557"/>
          </a:xfrm>
        </p:grpSpPr>
        <p:sp>
          <p:nvSpPr>
            <p:cNvPr id="386" name="Google Shape;386;p33"/>
            <p:cNvSpPr txBox="1"/>
            <p:nvPr/>
          </p:nvSpPr>
          <p:spPr>
            <a:xfrm>
              <a:off x="2434840" y="2236759"/>
              <a:ext cx="1112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DATASET</a:t>
              </a:r>
              <a:endPara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pic>
          <p:nvPicPr>
            <p:cNvPr id="387" name="Google Shape;387;p3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414200" y="1398402"/>
              <a:ext cx="893999" cy="9028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8" name="Google Shape;388;p33"/>
          <p:cNvSpPr/>
          <p:nvPr/>
        </p:nvSpPr>
        <p:spPr>
          <a:xfrm>
            <a:off x="3827342" y="2337762"/>
            <a:ext cx="409800" cy="15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89" name="Google Shape;389;p33"/>
          <p:cNvSpPr txBox="1"/>
          <p:nvPr/>
        </p:nvSpPr>
        <p:spPr>
          <a:xfrm>
            <a:off x="2559948" y="2512225"/>
            <a:ext cx="14391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PREPROCESSING</a:t>
            </a:r>
            <a:endParaRPr sz="11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90" name="Google Shape;390;p33"/>
          <p:cNvSpPr/>
          <p:nvPr/>
        </p:nvSpPr>
        <p:spPr>
          <a:xfrm>
            <a:off x="5519227" y="2291058"/>
            <a:ext cx="409800" cy="15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91" name="Google Shape;391;p33"/>
          <p:cNvSpPr/>
          <p:nvPr/>
        </p:nvSpPr>
        <p:spPr>
          <a:xfrm rot="5400000">
            <a:off x="8230019" y="3109939"/>
            <a:ext cx="398700" cy="15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92" name="Google Shape;392;p33"/>
          <p:cNvSpPr/>
          <p:nvPr/>
        </p:nvSpPr>
        <p:spPr>
          <a:xfrm rot="-1557649">
            <a:off x="2137058" y="2805527"/>
            <a:ext cx="496166" cy="128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93" name="Google Shape;393;p33"/>
          <p:cNvSpPr/>
          <p:nvPr/>
        </p:nvSpPr>
        <p:spPr>
          <a:xfrm>
            <a:off x="3827342" y="2131598"/>
            <a:ext cx="409800" cy="15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B3B5D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94" name="Google Shape;394;p33"/>
          <p:cNvSpPr/>
          <p:nvPr/>
        </p:nvSpPr>
        <p:spPr>
          <a:xfrm flipH="1" rot="-9242351">
            <a:off x="2137068" y="1908716"/>
            <a:ext cx="496166" cy="128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95" name="Google Shape;395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92295" y="1847004"/>
            <a:ext cx="880247" cy="85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6083520" y="1878141"/>
            <a:ext cx="880247" cy="85697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3"/>
          <p:cNvSpPr txBox="1"/>
          <p:nvPr/>
        </p:nvSpPr>
        <p:spPr>
          <a:xfrm>
            <a:off x="5804098" y="2651800"/>
            <a:ext cx="14391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POSTPROCESSING</a:t>
            </a:r>
            <a:endParaRPr sz="11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98" name="Google Shape;398;p33"/>
          <p:cNvSpPr/>
          <p:nvPr/>
        </p:nvSpPr>
        <p:spPr>
          <a:xfrm>
            <a:off x="5519217" y="2109623"/>
            <a:ext cx="409800" cy="15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B3B5D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7279927" y="2291058"/>
            <a:ext cx="409800" cy="15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00" name="Google Shape;400;p33"/>
          <p:cNvSpPr/>
          <p:nvPr/>
        </p:nvSpPr>
        <p:spPr>
          <a:xfrm>
            <a:off x="7279917" y="2109623"/>
            <a:ext cx="409800" cy="15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B3B5D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01" name="Google Shape;401;p33"/>
          <p:cNvSpPr/>
          <p:nvPr/>
        </p:nvSpPr>
        <p:spPr>
          <a:xfrm>
            <a:off x="3185467" y="4019373"/>
            <a:ext cx="409800" cy="15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B3B5D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02" name="Google Shape;402;p33"/>
          <p:cNvSpPr/>
          <p:nvPr/>
        </p:nvSpPr>
        <p:spPr>
          <a:xfrm>
            <a:off x="3185467" y="4310337"/>
            <a:ext cx="409800" cy="15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03" name="Google Shape;403;p33"/>
          <p:cNvSpPr txBox="1"/>
          <p:nvPr/>
        </p:nvSpPr>
        <p:spPr>
          <a:xfrm>
            <a:off x="3661725" y="3908525"/>
            <a:ext cx="1559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Our work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04" name="Google Shape;404;p33"/>
          <p:cNvSpPr txBox="1"/>
          <p:nvPr/>
        </p:nvSpPr>
        <p:spPr>
          <a:xfrm>
            <a:off x="3661725" y="4199475"/>
            <a:ext cx="1559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Real-life usage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05" name="Google Shape;405;p33"/>
          <p:cNvSpPr txBox="1"/>
          <p:nvPr/>
        </p:nvSpPr>
        <p:spPr>
          <a:xfrm>
            <a:off x="4221738" y="3070125"/>
            <a:ext cx="2036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SOFTWARE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406" name="Google Shape;406;p33"/>
          <p:cNvGrpSpPr/>
          <p:nvPr/>
        </p:nvGrpSpPr>
        <p:grpSpPr>
          <a:xfrm>
            <a:off x="4823449" y="63079"/>
            <a:ext cx="3542970" cy="610546"/>
            <a:chOff x="5037963" y="102476"/>
            <a:chExt cx="3240916" cy="476989"/>
          </a:xfrm>
        </p:grpSpPr>
        <p:pic>
          <p:nvPicPr>
            <p:cNvPr id="407" name="Google Shape;407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91176" y="149319"/>
              <a:ext cx="393705" cy="38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3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683151" y="102490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3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7162026" y="102476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3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7963" y="147463"/>
              <a:ext cx="393705" cy="387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46690" y="168946"/>
              <a:ext cx="432189" cy="344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Google Shape;412;p33"/>
            <p:cNvSpPr/>
            <p:nvPr/>
          </p:nvSpPr>
          <p:spPr>
            <a:xfrm>
              <a:off x="5478924" y="28656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6194699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6941536" y="28651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7688374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/>
          <p:nvPr>
            <p:ph type="title"/>
          </p:nvPr>
        </p:nvSpPr>
        <p:spPr>
          <a:xfrm>
            <a:off x="720000" y="529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Challenges of the data</a:t>
            </a:r>
            <a:endParaRPr/>
          </a:p>
        </p:txBody>
      </p:sp>
      <p:grpSp>
        <p:nvGrpSpPr>
          <p:cNvPr id="421" name="Google Shape;421;p34"/>
          <p:cNvGrpSpPr/>
          <p:nvPr/>
        </p:nvGrpSpPr>
        <p:grpSpPr>
          <a:xfrm>
            <a:off x="690321" y="2156968"/>
            <a:ext cx="2876950" cy="1726407"/>
            <a:chOff x="201900" y="1704075"/>
            <a:chExt cx="4611975" cy="3010300"/>
          </a:xfrm>
        </p:grpSpPr>
        <p:pic>
          <p:nvPicPr>
            <p:cNvPr id="422" name="Google Shape;42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1900" y="1743000"/>
              <a:ext cx="4611975" cy="2971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" name="Google Shape;423;p34"/>
            <p:cNvSpPr/>
            <p:nvPr/>
          </p:nvSpPr>
          <p:spPr>
            <a:xfrm>
              <a:off x="2062075" y="4411025"/>
              <a:ext cx="616800" cy="264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29319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445050" y="1704075"/>
              <a:ext cx="616800" cy="264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29319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pic>
        <p:nvPicPr>
          <p:cNvPr id="425" name="Google Shape;42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4625" y="2714487"/>
            <a:ext cx="1769600" cy="11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4"/>
          <p:cNvPicPr preferRelativeResize="0"/>
          <p:nvPr/>
        </p:nvPicPr>
        <p:blipFill rotWithShape="1">
          <a:blip r:embed="rId5">
            <a:alphaModFix/>
          </a:blip>
          <a:srcRect b="0" l="44139" r="11240" t="0"/>
          <a:stretch/>
        </p:blipFill>
        <p:spPr>
          <a:xfrm>
            <a:off x="5969825" y="2127063"/>
            <a:ext cx="789883" cy="15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4"/>
          <p:cNvPicPr preferRelativeResize="0"/>
          <p:nvPr/>
        </p:nvPicPr>
        <p:blipFill rotWithShape="1">
          <a:blip r:embed="rId6">
            <a:alphaModFix/>
          </a:blip>
          <a:srcRect b="8700" l="0" r="0" t="0"/>
          <a:stretch/>
        </p:blipFill>
        <p:spPr>
          <a:xfrm>
            <a:off x="4225250" y="2156975"/>
            <a:ext cx="1536525" cy="14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4"/>
          <p:cNvSpPr txBox="1"/>
          <p:nvPr/>
        </p:nvSpPr>
        <p:spPr>
          <a:xfrm>
            <a:off x="897925" y="1438025"/>
            <a:ext cx="20538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29" name="Google Shape;429;p34"/>
          <p:cNvSpPr/>
          <p:nvPr/>
        </p:nvSpPr>
        <p:spPr>
          <a:xfrm>
            <a:off x="4086125" y="1438025"/>
            <a:ext cx="4806000" cy="285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aleway"/>
                <a:ea typeface="Raleway"/>
                <a:cs typeface="Raleway"/>
                <a:sym typeface="Raleway"/>
              </a:rPr>
              <a:t>How to adapt forecasts to environment settings?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0" name="Google Shape;430;p34"/>
          <p:cNvSpPr/>
          <p:nvPr/>
        </p:nvSpPr>
        <p:spPr>
          <a:xfrm>
            <a:off x="510175" y="1438025"/>
            <a:ext cx="3457800" cy="289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How to deal with different types of failure?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4"/>
          <p:cNvSpPr txBox="1"/>
          <p:nvPr/>
        </p:nvSpPr>
        <p:spPr>
          <a:xfrm>
            <a:off x="4283850" y="3648500"/>
            <a:ext cx="4254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Air temperature              Altitude                           Speed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32" name="Google Shape;432;p34"/>
          <p:cNvGrpSpPr/>
          <p:nvPr/>
        </p:nvGrpSpPr>
        <p:grpSpPr>
          <a:xfrm>
            <a:off x="4823449" y="63079"/>
            <a:ext cx="3542970" cy="610547"/>
            <a:chOff x="5037963" y="102476"/>
            <a:chExt cx="3240917" cy="476989"/>
          </a:xfrm>
        </p:grpSpPr>
        <p:pic>
          <p:nvPicPr>
            <p:cNvPr id="433" name="Google Shape;433;p34"/>
            <p:cNvPicPr preferRelativeResize="0"/>
            <p:nvPr/>
          </p:nvPicPr>
          <p:blipFill>
            <a:blip r:embed="rId7">
              <a:alphaModFix amt="37000"/>
            </a:blip>
            <a:stretch>
              <a:fillRect/>
            </a:stretch>
          </p:blipFill>
          <p:spPr>
            <a:xfrm>
              <a:off x="6491176" y="149319"/>
              <a:ext cx="393705" cy="3832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34"/>
            <p:cNvPicPr preferRelativeResize="0"/>
            <p:nvPr/>
          </p:nvPicPr>
          <p:blipFill>
            <a:blip r:embed="rId8">
              <a:alphaModFix amt="37000"/>
            </a:blip>
            <a:stretch>
              <a:fillRect/>
            </a:stretch>
          </p:blipFill>
          <p:spPr>
            <a:xfrm>
              <a:off x="5683151" y="102490"/>
              <a:ext cx="489931" cy="476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34"/>
            <p:cNvPicPr preferRelativeResize="0"/>
            <p:nvPr/>
          </p:nvPicPr>
          <p:blipFill>
            <a:blip r:embed="rId8">
              <a:alphaModFix amt="37000"/>
            </a:blip>
            <a:stretch>
              <a:fillRect/>
            </a:stretch>
          </p:blipFill>
          <p:spPr>
            <a:xfrm flipH="1">
              <a:off x="7162027" y="102476"/>
              <a:ext cx="489931" cy="476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3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7963" y="147463"/>
              <a:ext cx="393705" cy="387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34"/>
            <p:cNvPicPr preferRelativeResize="0"/>
            <p:nvPr/>
          </p:nvPicPr>
          <p:blipFill>
            <a:blip r:embed="rId10">
              <a:alphaModFix amt="37000"/>
            </a:blip>
            <a:stretch>
              <a:fillRect/>
            </a:stretch>
          </p:blipFill>
          <p:spPr>
            <a:xfrm>
              <a:off x="7846690" y="168946"/>
              <a:ext cx="432190" cy="3440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34"/>
            <p:cNvSpPr/>
            <p:nvPr/>
          </p:nvSpPr>
          <p:spPr>
            <a:xfrm>
              <a:off x="5478924" y="286560"/>
              <a:ext cx="204224" cy="10884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6194699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6941536" y="28651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7688374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5"/>
          <p:cNvSpPr txBox="1"/>
          <p:nvPr>
            <p:ph type="title"/>
          </p:nvPr>
        </p:nvSpPr>
        <p:spPr>
          <a:xfrm>
            <a:off x="720000" y="539500"/>
            <a:ext cx="428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Research questions</a:t>
            </a:r>
            <a:endParaRPr/>
          </a:p>
        </p:txBody>
      </p:sp>
      <p:sp>
        <p:nvSpPr>
          <p:cNvPr id="447" name="Google Shape;447;p35"/>
          <p:cNvSpPr txBox="1"/>
          <p:nvPr/>
        </p:nvSpPr>
        <p:spPr>
          <a:xfrm>
            <a:off x="1002550" y="1258850"/>
            <a:ext cx="32220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 Medium"/>
              <a:buChar char="●"/>
            </a:pPr>
            <a:r>
              <a:rPr lang="it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Which are the most relevant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features to collect ?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48" name="Google Shape;4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400" y="2267901"/>
            <a:ext cx="3222000" cy="207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9" name="Google Shape;449;p35"/>
          <p:cNvGrpSpPr/>
          <p:nvPr/>
        </p:nvGrpSpPr>
        <p:grpSpPr>
          <a:xfrm>
            <a:off x="4913606" y="926947"/>
            <a:ext cx="3848087" cy="3720195"/>
            <a:chOff x="4913606" y="926947"/>
            <a:chExt cx="3848087" cy="3720195"/>
          </a:xfrm>
        </p:grpSpPr>
        <p:grpSp>
          <p:nvGrpSpPr>
            <p:cNvPr id="450" name="Google Shape;450;p35"/>
            <p:cNvGrpSpPr/>
            <p:nvPr/>
          </p:nvGrpSpPr>
          <p:grpSpPr>
            <a:xfrm>
              <a:off x="4913606" y="926947"/>
              <a:ext cx="3847459" cy="3720195"/>
              <a:chOff x="4437150" y="1812800"/>
              <a:chExt cx="2918501" cy="2943425"/>
            </a:xfrm>
          </p:grpSpPr>
          <p:pic>
            <p:nvPicPr>
              <p:cNvPr id="451" name="Google Shape;451;p3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487974" y="2008090"/>
                <a:ext cx="2828984" cy="21986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2" name="Google Shape;452;p3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466775" y="1812800"/>
                <a:ext cx="2828995" cy="1952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3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502056" y="4206750"/>
                <a:ext cx="2769125" cy="4837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4" name="Google Shape;454;p3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437150" y="4690475"/>
                <a:ext cx="2918501" cy="65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55" name="Google Shape;455;p35"/>
            <p:cNvSpPr/>
            <p:nvPr/>
          </p:nvSpPr>
          <p:spPr>
            <a:xfrm>
              <a:off x="4913893" y="958298"/>
              <a:ext cx="3847800" cy="3650100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456" name="Google Shape;456;p35"/>
          <p:cNvGrpSpPr/>
          <p:nvPr/>
        </p:nvGrpSpPr>
        <p:grpSpPr>
          <a:xfrm>
            <a:off x="4823449" y="63079"/>
            <a:ext cx="3542970" cy="610546"/>
            <a:chOff x="5037963" y="102476"/>
            <a:chExt cx="3240916" cy="476989"/>
          </a:xfrm>
        </p:grpSpPr>
        <p:pic>
          <p:nvPicPr>
            <p:cNvPr id="457" name="Google Shape;457;p35"/>
            <p:cNvPicPr preferRelativeResize="0"/>
            <p:nvPr/>
          </p:nvPicPr>
          <p:blipFill>
            <a:blip r:embed="rId8">
              <a:alphaModFix amt="37000"/>
            </a:blip>
            <a:stretch>
              <a:fillRect/>
            </a:stretch>
          </p:blipFill>
          <p:spPr>
            <a:xfrm>
              <a:off x="6491176" y="149319"/>
              <a:ext cx="393705" cy="38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683151" y="102490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35"/>
            <p:cNvPicPr preferRelativeResize="0"/>
            <p:nvPr/>
          </p:nvPicPr>
          <p:blipFill>
            <a:blip r:embed="rId9">
              <a:alphaModFix amt="37000"/>
            </a:blip>
            <a:stretch>
              <a:fillRect/>
            </a:stretch>
          </p:blipFill>
          <p:spPr>
            <a:xfrm flipH="1">
              <a:off x="7162026" y="102476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35"/>
            <p:cNvPicPr preferRelativeResize="0"/>
            <p:nvPr/>
          </p:nvPicPr>
          <p:blipFill>
            <a:blip r:embed="rId10">
              <a:alphaModFix amt="37000"/>
            </a:blip>
            <a:stretch>
              <a:fillRect/>
            </a:stretch>
          </p:blipFill>
          <p:spPr>
            <a:xfrm>
              <a:off x="5037963" y="147463"/>
              <a:ext cx="393705" cy="387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35"/>
            <p:cNvPicPr preferRelativeResize="0"/>
            <p:nvPr/>
          </p:nvPicPr>
          <p:blipFill>
            <a:blip r:embed="rId11">
              <a:alphaModFix amt="37000"/>
            </a:blip>
            <a:stretch>
              <a:fillRect/>
            </a:stretch>
          </p:blipFill>
          <p:spPr>
            <a:xfrm>
              <a:off x="7846690" y="168946"/>
              <a:ext cx="432189" cy="344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" name="Google Shape;462;p35"/>
            <p:cNvSpPr/>
            <p:nvPr/>
          </p:nvSpPr>
          <p:spPr>
            <a:xfrm>
              <a:off x="5478924" y="28656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6194699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6941536" y="28651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7688374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6"/>
          <p:cNvSpPr txBox="1"/>
          <p:nvPr>
            <p:ph type="title"/>
          </p:nvPr>
        </p:nvSpPr>
        <p:spPr>
          <a:xfrm>
            <a:off x="720000" y="539500"/>
            <a:ext cx="755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Research questions</a:t>
            </a:r>
            <a:endParaRPr/>
          </a:p>
        </p:txBody>
      </p:sp>
      <p:sp>
        <p:nvSpPr>
          <p:cNvPr id="471" name="Google Shape;471;p36"/>
          <p:cNvSpPr txBox="1"/>
          <p:nvPr/>
        </p:nvSpPr>
        <p:spPr>
          <a:xfrm>
            <a:off x="1024875" y="1156850"/>
            <a:ext cx="57195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 Medium"/>
              <a:buChar char="●"/>
            </a:pPr>
            <a:r>
              <a:rPr lang="it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Which are the most relevant features to collect ?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 Medium"/>
              <a:buChar char="➔"/>
            </a:pPr>
            <a:r>
              <a:rPr lang="it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Correlation Matrices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72" name="Google Shape;4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50" y="1961775"/>
            <a:ext cx="8839201" cy="22513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3" name="Google Shape;473;p36"/>
          <p:cNvSpPr/>
          <p:nvPr/>
        </p:nvSpPr>
        <p:spPr>
          <a:xfrm>
            <a:off x="2939325" y="3643475"/>
            <a:ext cx="93900" cy="69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474" name="Google Shape;474;p36"/>
          <p:cNvGrpSpPr/>
          <p:nvPr/>
        </p:nvGrpSpPr>
        <p:grpSpPr>
          <a:xfrm>
            <a:off x="4823449" y="63079"/>
            <a:ext cx="3542970" cy="610546"/>
            <a:chOff x="5037963" y="102476"/>
            <a:chExt cx="3240916" cy="476989"/>
          </a:xfrm>
        </p:grpSpPr>
        <p:pic>
          <p:nvPicPr>
            <p:cNvPr id="475" name="Google Shape;475;p36"/>
            <p:cNvPicPr preferRelativeResize="0"/>
            <p:nvPr/>
          </p:nvPicPr>
          <p:blipFill>
            <a:blip r:embed="rId4">
              <a:alphaModFix amt="37000"/>
            </a:blip>
            <a:stretch>
              <a:fillRect/>
            </a:stretch>
          </p:blipFill>
          <p:spPr>
            <a:xfrm>
              <a:off x="6491176" y="149319"/>
              <a:ext cx="393705" cy="38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83151" y="102490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36"/>
            <p:cNvPicPr preferRelativeResize="0"/>
            <p:nvPr/>
          </p:nvPicPr>
          <p:blipFill>
            <a:blip r:embed="rId5">
              <a:alphaModFix amt="37000"/>
            </a:blip>
            <a:stretch>
              <a:fillRect/>
            </a:stretch>
          </p:blipFill>
          <p:spPr>
            <a:xfrm flipH="1">
              <a:off x="7162026" y="102476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36"/>
            <p:cNvPicPr preferRelativeResize="0"/>
            <p:nvPr/>
          </p:nvPicPr>
          <p:blipFill>
            <a:blip r:embed="rId6">
              <a:alphaModFix amt="37000"/>
            </a:blip>
            <a:stretch>
              <a:fillRect/>
            </a:stretch>
          </p:blipFill>
          <p:spPr>
            <a:xfrm>
              <a:off x="5037963" y="147463"/>
              <a:ext cx="393705" cy="387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36"/>
            <p:cNvPicPr preferRelativeResize="0"/>
            <p:nvPr/>
          </p:nvPicPr>
          <p:blipFill>
            <a:blip r:embed="rId7">
              <a:alphaModFix amt="37000"/>
            </a:blip>
            <a:stretch>
              <a:fillRect/>
            </a:stretch>
          </p:blipFill>
          <p:spPr>
            <a:xfrm>
              <a:off x="7846690" y="168946"/>
              <a:ext cx="432189" cy="344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p36"/>
            <p:cNvSpPr/>
            <p:nvPr/>
          </p:nvSpPr>
          <p:spPr>
            <a:xfrm>
              <a:off x="5478924" y="28656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6194699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6941536" y="28651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7688374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225" y="4008080"/>
            <a:ext cx="314325" cy="32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3888" y="4008063"/>
            <a:ext cx="314325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7"/>
          <p:cNvSpPr txBox="1"/>
          <p:nvPr>
            <p:ph type="title"/>
          </p:nvPr>
        </p:nvSpPr>
        <p:spPr>
          <a:xfrm>
            <a:off x="720000" y="487400"/>
            <a:ext cx="755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Research questions</a:t>
            </a:r>
            <a:endParaRPr/>
          </a:p>
        </p:txBody>
      </p:sp>
      <p:sp>
        <p:nvSpPr>
          <p:cNvPr id="491" name="Google Shape;491;p37"/>
          <p:cNvSpPr txBox="1"/>
          <p:nvPr/>
        </p:nvSpPr>
        <p:spPr>
          <a:xfrm>
            <a:off x="1010000" y="1028125"/>
            <a:ext cx="75510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 Medium"/>
              <a:buChar char="●"/>
            </a:pPr>
            <a:r>
              <a:rPr lang="it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Which are the most relevant features to collect ?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 Medium"/>
              <a:buChar char="➔"/>
            </a:pPr>
            <a:r>
              <a:rPr lang="it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Backward Elimination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92" name="Google Shape;492;p37"/>
          <p:cNvPicPr preferRelativeResize="0"/>
          <p:nvPr/>
        </p:nvPicPr>
        <p:blipFill rotWithShape="1">
          <a:blip r:embed="rId5">
            <a:alphaModFix/>
          </a:blip>
          <a:srcRect b="0" l="0" r="0" t="9338"/>
          <a:stretch/>
        </p:blipFill>
        <p:spPr>
          <a:xfrm>
            <a:off x="492850" y="2925250"/>
            <a:ext cx="1024125" cy="1836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37"/>
          <p:cNvGrpSpPr/>
          <p:nvPr/>
        </p:nvGrpSpPr>
        <p:grpSpPr>
          <a:xfrm>
            <a:off x="1444325" y="3067050"/>
            <a:ext cx="1063016" cy="1555125"/>
            <a:chOff x="1999730" y="3067070"/>
            <a:chExt cx="1692162" cy="1555125"/>
          </a:xfrm>
        </p:grpSpPr>
        <p:cxnSp>
          <p:nvCxnSpPr>
            <p:cNvPr id="494" name="Google Shape;494;p37"/>
            <p:cNvCxnSpPr/>
            <p:nvPr/>
          </p:nvCxnSpPr>
          <p:spPr>
            <a:xfrm>
              <a:off x="2023846" y="3067070"/>
              <a:ext cx="1668000" cy="368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5" name="Google Shape;495;p37"/>
            <p:cNvCxnSpPr/>
            <p:nvPr/>
          </p:nvCxnSpPr>
          <p:spPr>
            <a:xfrm>
              <a:off x="2006615" y="3298720"/>
              <a:ext cx="1671300" cy="19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6" name="Google Shape;496;p37"/>
            <p:cNvCxnSpPr/>
            <p:nvPr/>
          </p:nvCxnSpPr>
          <p:spPr>
            <a:xfrm>
              <a:off x="2034193" y="3500020"/>
              <a:ext cx="1643700" cy="75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7" name="Google Shape;497;p37"/>
            <p:cNvCxnSpPr/>
            <p:nvPr/>
          </p:nvCxnSpPr>
          <p:spPr>
            <a:xfrm flipH="1" rot="10800000">
              <a:off x="2034193" y="3618295"/>
              <a:ext cx="1628100" cy="332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8" name="Google Shape;498;p37"/>
            <p:cNvCxnSpPr/>
            <p:nvPr/>
          </p:nvCxnSpPr>
          <p:spPr>
            <a:xfrm flipH="1" rot="10800000">
              <a:off x="2003192" y="3697545"/>
              <a:ext cx="1688700" cy="472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9" name="Google Shape;499;p37"/>
            <p:cNvCxnSpPr/>
            <p:nvPr/>
          </p:nvCxnSpPr>
          <p:spPr>
            <a:xfrm flipH="1" rot="10800000">
              <a:off x="2020424" y="3779820"/>
              <a:ext cx="1668000" cy="612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0" name="Google Shape;500;p37"/>
            <p:cNvCxnSpPr/>
            <p:nvPr/>
          </p:nvCxnSpPr>
          <p:spPr>
            <a:xfrm flipH="1" rot="10800000">
              <a:off x="1999730" y="3892295"/>
              <a:ext cx="1681500" cy="729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501" name="Google Shape;50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1442" y="3215694"/>
            <a:ext cx="703076" cy="726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2" name="Google Shape;502;p37"/>
          <p:cNvCxnSpPr/>
          <p:nvPr/>
        </p:nvCxnSpPr>
        <p:spPr>
          <a:xfrm>
            <a:off x="7381750" y="3396650"/>
            <a:ext cx="574800" cy="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37"/>
          <p:cNvCxnSpPr>
            <a:endCxn id="501" idx="1"/>
          </p:cNvCxnSpPr>
          <p:nvPr/>
        </p:nvCxnSpPr>
        <p:spPr>
          <a:xfrm flipH="1" rot="10800000">
            <a:off x="7381542" y="3579143"/>
            <a:ext cx="579900" cy="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4" name="Google Shape;504;p37"/>
          <p:cNvCxnSpPr/>
          <p:nvPr/>
        </p:nvCxnSpPr>
        <p:spPr>
          <a:xfrm>
            <a:off x="7377300" y="3765250"/>
            <a:ext cx="57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5" name="Google Shape;505;p37"/>
          <p:cNvSpPr txBox="1"/>
          <p:nvPr/>
        </p:nvSpPr>
        <p:spPr>
          <a:xfrm flipH="1">
            <a:off x="492841" y="2654650"/>
            <a:ext cx="12876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Features X</a:t>
            </a:r>
            <a:endParaRPr sz="17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06" name="Google Shape;506;p37"/>
          <p:cNvSpPr txBox="1"/>
          <p:nvPr/>
        </p:nvSpPr>
        <p:spPr>
          <a:xfrm flipH="1">
            <a:off x="3622425" y="1509975"/>
            <a:ext cx="253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Backward Elimination</a:t>
            </a:r>
            <a:endParaRPr sz="16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07" name="Google Shape;507;p37"/>
          <p:cNvSpPr txBox="1"/>
          <p:nvPr/>
        </p:nvSpPr>
        <p:spPr>
          <a:xfrm flipH="1">
            <a:off x="7782900" y="2771775"/>
            <a:ext cx="11832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Removed features</a:t>
            </a:r>
            <a:endParaRPr sz="16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508" name="Google Shape;50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0100" y="2118500"/>
            <a:ext cx="2669851" cy="5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7"/>
          <p:cNvSpPr txBox="1"/>
          <p:nvPr/>
        </p:nvSpPr>
        <p:spPr>
          <a:xfrm>
            <a:off x="2686675" y="1863175"/>
            <a:ext cx="45465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AutoNum type="arabicPeriod"/>
            </a:pPr>
            <a:r>
              <a:rPr lang="it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Linear regression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AutoNum type="arabicPeriod"/>
            </a:pPr>
            <a:r>
              <a:rPr lang="it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Hypothesis tests: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AutoNum type="arabicPeriod"/>
            </a:pPr>
            <a:r>
              <a:rPr lang="it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p-values of the test: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AutoNum type="arabicPeriod"/>
            </a:pPr>
            <a:r>
              <a:rPr lang="it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Worst feature: 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AutoNum type="arabicPeriod"/>
            </a:pPr>
            <a:r>
              <a:rPr lang="it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If      &gt; 0.1: Remove      from X and go back to 1.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Else: stop the algorithm 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510" name="Google Shape;510;p37"/>
          <p:cNvGrpSpPr/>
          <p:nvPr/>
        </p:nvGrpSpPr>
        <p:grpSpPr>
          <a:xfrm>
            <a:off x="4823449" y="63079"/>
            <a:ext cx="3542970" cy="610546"/>
            <a:chOff x="5037963" y="102476"/>
            <a:chExt cx="3240916" cy="476989"/>
          </a:xfrm>
        </p:grpSpPr>
        <p:pic>
          <p:nvPicPr>
            <p:cNvPr id="511" name="Google Shape;511;p37"/>
            <p:cNvPicPr preferRelativeResize="0"/>
            <p:nvPr/>
          </p:nvPicPr>
          <p:blipFill>
            <a:blip r:embed="rId8">
              <a:alphaModFix amt="37000"/>
            </a:blip>
            <a:stretch>
              <a:fillRect/>
            </a:stretch>
          </p:blipFill>
          <p:spPr>
            <a:xfrm>
              <a:off x="6491176" y="149319"/>
              <a:ext cx="393705" cy="38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3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683151" y="102490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37"/>
            <p:cNvPicPr preferRelativeResize="0"/>
            <p:nvPr/>
          </p:nvPicPr>
          <p:blipFill>
            <a:blip r:embed="rId9">
              <a:alphaModFix amt="37000"/>
            </a:blip>
            <a:stretch>
              <a:fillRect/>
            </a:stretch>
          </p:blipFill>
          <p:spPr>
            <a:xfrm flipH="1">
              <a:off x="7162026" y="102476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" name="Google Shape;514;p37"/>
            <p:cNvPicPr preferRelativeResize="0"/>
            <p:nvPr/>
          </p:nvPicPr>
          <p:blipFill>
            <a:blip r:embed="rId10">
              <a:alphaModFix amt="37000"/>
            </a:blip>
            <a:stretch>
              <a:fillRect/>
            </a:stretch>
          </p:blipFill>
          <p:spPr>
            <a:xfrm>
              <a:off x="5037963" y="147463"/>
              <a:ext cx="393705" cy="387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37"/>
            <p:cNvPicPr preferRelativeResize="0"/>
            <p:nvPr/>
          </p:nvPicPr>
          <p:blipFill>
            <a:blip r:embed="rId11">
              <a:alphaModFix amt="37000"/>
            </a:blip>
            <a:stretch>
              <a:fillRect/>
            </a:stretch>
          </p:blipFill>
          <p:spPr>
            <a:xfrm>
              <a:off x="7846690" y="168946"/>
              <a:ext cx="432189" cy="344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" name="Google Shape;516;p37"/>
            <p:cNvSpPr/>
            <p:nvPr/>
          </p:nvSpPr>
          <p:spPr>
            <a:xfrm>
              <a:off x="5478924" y="28656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6194699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6941536" y="28651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7688374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pic>
        <p:nvPicPr>
          <p:cNvPr id="520" name="Google Shape;520;p37"/>
          <p:cNvPicPr preferRelativeResize="0"/>
          <p:nvPr/>
        </p:nvPicPr>
        <p:blipFill rotWithShape="1">
          <a:blip r:embed="rId12">
            <a:alphaModFix/>
          </a:blip>
          <a:srcRect b="89608" l="0" r="0" t="0"/>
          <a:stretch/>
        </p:blipFill>
        <p:spPr>
          <a:xfrm>
            <a:off x="524575" y="2291100"/>
            <a:ext cx="1024125" cy="2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7"/>
          <p:cNvSpPr txBox="1"/>
          <p:nvPr/>
        </p:nvSpPr>
        <p:spPr>
          <a:xfrm flipH="1">
            <a:off x="696266" y="1987037"/>
            <a:ext cx="12876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RUL y</a:t>
            </a:r>
            <a:endParaRPr sz="17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522" name="Google Shape;522;p37"/>
          <p:cNvCxnSpPr/>
          <p:nvPr/>
        </p:nvCxnSpPr>
        <p:spPr>
          <a:xfrm>
            <a:off x="1497725" y="2414250"/>
            <a:ext cx="998400" cy="17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3" name="Google Shape;523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82225" y="2760025"/>
            <a:ext cx="6191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983513" y="3215688"/>
            <a:ext cx="1809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444650" y="3588975"/>
            <a:ext cx="133350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7"/>
          <p:cNvSpPr/>
          <p:nvPr/>
        </p:nvSpPr>
        <p:spPr>
          <a:xfrm>
            <a:off x="2651475" y="1863175"/>
            <a:ext cx="4643700" cy="2937300"/>
          </a:xfrm>
          <a:prstGeom prst="rect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8"/>
          <p:cNvSpPr txBox="1"/>
          <p:nvPr>
            <p:ph type="title"/>
          </p:nvPr>
        </p:nvSpPr>
        <p:spPr>
          <a:xfrm>
            <a:off x="720000" y="487400"/>
            <a:ext cx="755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Research questions</a:t>
            </a:r>
            <a:endParaRPr/>
          </a:p>
        </p:txBody>
      </p:sp>
      <p:sp>
        <p:nvSpPr>
          <p:cNvPr id="532" name="Google Shape;532;p38"/>
          <p:cNvSpPr txBox="1"/>
          <p:nvPr/>
        </p:nvSpPr>
        <p:spPr>
          <a:xfrm>
            <a:off x="1010000" y="1028125"/>
            <a:ext cx="36642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 Medium"/>
              <a:buChar char="●"/>
            </a:pPr>
            <a:r>
              <a:rPr lang="it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Which are the most relevant features to collect ?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533" name="Google Shape;533;p38"/>
          <p:cNvGrpSpPr/>
          <p:nvPr/>
        </p:nvGrpSpPr>
        <p:grpSpPr>
          <a:xfrm>
            <a:off x="4823449" y="63079"/>
            <a:ext cx="3542970" cy="610546"/>
            <a:chOff x="5037963" y="102476"/>
            <a:chExt cx="3240916" cy="476989"/>
          </a:xfrm>
        </p:grpSpPr>
        <p:pic>
          <p:nvPicPr>
            <p:cNvPr id="534" name="Google Shape;534;p38"/>
            <p:cNvPicPr preferRelativeResize="0"/>
            <p:nvPr/>
          </p:nvPicPr>
          <p:blipFill>
            <a:blip r:embed="rId3">
              <a:alphaModFix amt="37000"/>
            </a:blip>
            <a:stretch>
              <a:fillRect/>
            </a:stretch>
          </p:blipFill>
          <p:spPr>
            <a:xfrm>
              <a:off x="6491176" y="149319"/>
              <a:ext cx="393705" cy="38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3151" y="102490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38"/>
            <p:cNvPicPr preferRelativeResize="0"/>
            <p:nvPr/>
          </p:nvPicPr>
          <p:blipFill>
            <a:blip r:embed="rId4">
              <a:alphaModFix amt="37000"/>
            </a:blip>
            <a:stretch>
              <a:fillRect/>
            </a:stretch>
          </p:blipFill>
          <p:spPr>
            <a:xfrm flipH="1">
              <a:off x="7162026" y="102476"/>
              <a:ext cx="489932" cy="4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38"/>
            <p:cNvPicPr preferRelativeResize="0"/>
            <p:nvPr/>
          </p:nvPicPr>
          <p:blipFill>
            <a:blip r:embed="rId5">
              <a:alphaModFix amt="37000"/>
            </a:blip>
            <a:stretch>
              <a:fillRect/>
            </a:stretch>
          </p:blipFill>
          <p:spPr>
            <a:xfrm>
              <a:off x="5037963" y="147463"/>
              <a:ext cx="393705" cy="387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38"/>
            <p:cNvPicPr preferRelativeResize="0"/>
            <p:nvPr/>
          </p:nvPicPr>
          <p:blipFill>
            <a:blip r:embed="rId6">
              <a:alphaModFix amt="37000"/>
            </a:blip>
            <a:stretch>
              <a:fillRect/>
            </a:stretch>
          </p:blipFill>
          <p:spPr>
            <a:xfrm>
              <a:off x="7846690" y="168946"/>
              <a:ext cx="432189" cy="344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9" name="Google Shape;539;p38"/>
            <p:cNvSpPr/>
            <p:nvPr/>
          </p:nvSpPr>
          <p:spPr>
            <a:xfrm>
              <a:off x="5478924" y="28656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6194699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6941536" y="286510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7688374" y="286523"/>
              <a:ext cx="204300" cy="108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858C"/>
            </a:solidFill>
            <a:ln cap="flat" cmpd="sng" w="9525">
              <a:solidFill>
                <a:srgbClr val="7C858C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543" name="Google Shape;543;p38"/>
          <p:cNvGrpSpPr/>
          <p:nvPr/>
        </p:nvGrpSpPr>
        <p:grpSpPr>
          <a:xfrm>
            <a:off x="4769031" y="1028122"/>
            <a:ext cx="3848087" cy="3720195"/>
            <a:chOff x="4913606" y="926947"/>
            <a:chExt cx="3848087" cy="3720195"/>
          </a:xfrm>
        </p:grpSpPr>
        <p:grpSp>
          <p:nvGrpSpPr>
            <p:cNvPr id="544" name="Google Shape;544;p38"/>
            <p:cNvGrpSpPr/>
            <p:nvPr/>
          </p:nvGrpSpPr>
          <p:grpSpPr>
            <a:xfrm>
              <a:off x="4913606" y="926947"/>
              <a:ext cx="3847459" cy="3720195"/>
              <a:chOff x="4437150" y="1812800"/>
              <a:chExt cx="2918501" cy="2943425"/>
            </a:xfrm>
          </p:grpSpPr>
          <p:pic>
            <p:nvPicPr>
              <p:cNvPr id="545" name="Google Shape;545;p3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487974" y="2008090"/>
                <a:ext cx="2828984" cy="21986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6" name="Google Shape;546;p3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466775" y="1812800"/>
                <a:ext cx="2828995" cy="1952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7" name="Google Shape;547;p38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502056" y="4206750"/>
                <a:ext cx="2769125" cy="4837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8" name="Google Shape;548;p38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4437150" y="4690475"/>
                <a:ext cx="2918501" cy="65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49" name="Google Shape;549;p38"/>
            <p:cNvSpPr/>
            <p:nvPr/>
          </p:nvSpPr>
          <p:spPr>
            <a:xfrm>
              <a:off x="4913893" y="958298"/>
              <a:ext cx="3847800" cy="3650100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cxnSp>
        <p:nvCxnSpPr>
          <p:cNvPr id="550" name="Google Shape;550;p38"/>
          <p:cNvCxnSpPr/>
          <p:nvPr/>
        </p:nvCxnSpPr>
        <p:spPr>
          <a:xfrm>
            <a:off x="4853850" y="1534925"/>
            <a:ext cx="3558000" cy="1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38"/>
          <p:cNvCxnSpPr/>
          <p:nvPr/>
        </p:nvCxnSpPr>
        <p:spPr>
          <a:xfrm>
            <a:off x="4853850" y="1855400"/>
            <a:ext cx="3558000" cy="1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38"/>
          <p:cNvCxnSpPr/>
          <p:nvPr/>
        </p:nvCxnSpPr>
        <p:spPr>
          <a:xfrm>
            <a:off x="4815938" y="2203900"/>
            <a:ext cx="3558000" cy="11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38"/>
          <p:cNvCxnSpPr/>
          <p:nvPr/>
        </p:nvCxnSpPr>
        <p:spPr>
          <a:xfrm>
            <a:off x="4815950" y="2350700"/>
            <a:ext cx="3558000" cy="11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38"/>
          <p:cNvCxnSpPr/>
          <p:nvPr/>
        </p:nvCxnSpPr>
        <p:spPr>
          <a:xfrm>
            <a:off x="4815938" y="2846000"/>
            <a:ext cx="3558000" cy="11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38"/>
          <p:cNvCxnSpPr/>
          <p:nvPr/>
        </p:nvCxnSpPr>
        <p:spPr>
          <a:xfrm>
            <a:off x="4853850" y="3822450"/>
            <a:ext cx="3558000" cy="1110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6" name="Google Shape;556;p38"/>
          <p:cNvCxnSpPr/>
          <p:nvPr/>
        </p:nvCxnSpPr>
        <p:spPr>
          <a:xfrm>
            <a:off x="4815938" y="2524950"/>
            <a:ext cx="3558000" cy="111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7" name="Google Shape;557;p38"/>
          <p:cNvCxnSpPr/>
          <p:nvPr/>
        </p:nvCxnSpPr>
        <p:spPr>
          <a:xfrm>
            <a:off x="4853838" y="3488100"/>
            <a:ext cx="3558000" cy="111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38"/>
          <p:cNvCxnSpPr/>
          <p:nvPr/>
        </p:nvCxnSpPr>
        <p:spPr>
          <a:xfrm flipH="1">
            <a:off x="3417300" y="1713350"/>
            <a:ext cx="1188300" cy="25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9" name="Google Shape;559;p38"/>
          <p:cNvSpPr txBox="1"/>
          <p:nvPr/>
        </p:nvSpPr>
        <p:spPr>
          <a:xfrm>
            <a:off x="934025" y="1775800"/>
            <a:ext cx="28302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Highly correlated temperatures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560" name="Google Shape;560;p38"/>
          <p:cNvCxnSpPr>
            <a:endCxn id="561" idx="3"/>
          </p:cNvCxnSpPr>
          <p:nvPr/>
        </p:nvCxnSpPr>
        <p:spPr>
          <a:xfrm flipH="1">
            <a:off x="3310775" y="2287050"/>
            <a:ext cx="1378800" cy="130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1" name="Google Shape;561;p38"/>
          <p:cNvSpPr txBox="1"/>
          <p:nvPr/>
        </p:nvSpPr>
        <p:spPr>
          <a:xfrm>
            <a:off x="1106375" y="2263350"/>
            <a:ext cx="22044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Highly correlated pressures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562" name="Google Shape;562;p38"/>
          <p:cNvCxnSpPr/>
          <p:nvPr/>
        </p:nvCxnSpPr>
        <p:spPr>
          <a:xfrm rot="10800000">
            <a:off x="3128700" y="3009125"/>
            <a:ext cx="1524600" cy="475500"/>
          </a:xfrm>
          <a:prstGeom prst="straightConnector1">
            <a:avLst/>
          </a:prstGeom>
          <a:noFill/>
          <a:ln cap="flat" cmpd="sng" w="19050">
            <a:solidFill>
              <a:srgbClr val="2271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" name="Google Shape;563;p38"/>
          <p:cNvCxnSpPr/>
          <p:nvPr/>
        </p:nvCxnSpPr>
        <p:spPr>
          <a:xfrm flipH="1">
            <a:off x="3122250" y="2604700"/>
            <a:ext cx="1549200" cy="411000"/>
          </a:xfrm>
          <a:prstGeom prst="straightConnector1">
            <a:avLst/>
          </a:prstGeom>
          <a:noFill/>
          <a:ln cap="flat" cmpd="sng" w="19050">
            <a:solidFill>
              <a:srgbClr val="2271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4" name="Google Shape;564;p38"/>
          <p:cNvCxnSpPr>
            <a:endCxn id="561" idx="3"/>
          </p:cNvCxnSpPr>
          <p:nvPr/>
        </p:nvCxnSpPr>
        <p:spPr>
          <a:xfrm rot="10800000">
            <a:off x="3310775" y="2417550"/>
            <a:ext cx="1297200" cy="3777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5" name="Google Shape;565;p38"/>
          <p:cNvSpPr txBox="1"/>
          <p:nvPr/>
        </p:nvSpPr>
        <p:spPr>
          <a:xfrm>
            <a:off x="1106375" y="2853288"/>
            <a:ext cx="23949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Highly correlated speeds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66" name="Google Shape;566;p38"/>
          <p:cNvSpPr txBox="1"/>
          <p:nvPr/>
        </p:nvSpPr>
        <p:spPr>
          <a:xfrm>
            <a:off x="1144025" y="3223175"/>
            <a:ext cx="2129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Not enough informative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567" name="Google Shape;567;p38"/>
          <p:cNvCxnSpPr>
            <a:endCxn id="566" idx="3"/>
          </p:cNvCxnSpPr>
          <p:nvPr/>
        </p:nvCxnSpPr>
        <p:spPr>
          <a:xfrm rot="10800000">
            <a:off x="3273125" y="3412025"/>
            <a:ext cx="1393500" cy="40110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8" name="Google Shape;568;p38"/>
          <p:cNvSpPr txBox="1"/>
          <p:nvPr/>
        </p:nvSpPr>
        <p:spPr>
          <a:xfrm>
            <a:off x="1214175" y="4152700"/>
            <a:ext cx="35034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21 features =&gt; 13 features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69" name="Google Shape;569;p38"/>
          <p:cNvCxnSpPr>
            <a:endCxn id="566" idx="3"/>
          </p:cNvCxnSpPr>
          <p:nvPr/>
        </p:nvCxnSpPr>
        <p:spPr>
          <a:xfrm flipH="1">
            <a:off x="3273125" y="2605925"/>
            <a:ext cx="1391100" cy="80610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uccession Planning Project Proposal by Slidesgo">
  <a:themeElements>
    <a:clrScheme name="Simple Light">
      <a:dk1>
        <a:srgbClr val="0E1D35"/>
      </a:dk1>
      <a:lt1>
        <a:srgbClr val="FAFAFA"/>
      </a:lt1>
      <a:dk2>
        <a:srgbClr val="C3C3C3"/>
      </a:dk2>
      <a:lt2>
        <a:srgbClr val="7C8594"/>
      </a:lt2>
      <a:accent1>
        <a:srgbClr val="2B3B5D"/>
      </a:accent1>
      <a:accent2>
        <a:srgbClr val="15253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E1D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